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Lst>
  <p:sldIdLst>
    <p:sldId id="256" r:id="rId2"/>
    <p:sldId id="284" r:id="rId3"/>
    <p:sldId id="285" r:id="rId4"/>
    <p:sldId id="271" r:id="rId5"/>
    <p:sldId id="288" r:id="rId6"/>
    <p:sldId id="293" r:id="rId7"/>
    <p:sldId id="286" r:id="rId8"/>
    <p:sldId id="289" r:id="rId9"/>
    <p:sldId id="290" r:id="rId10"/>
    <p:sldId id="291" r:id="rId11"/>
    <p:sldId id="292" r:id="rId12"/>
    <p:sldId id="294" r:id="rId13"/>
    <p:sldId id="259" r:id="rId14"/>
    <p:sldId id="272" r:id="rId15"/>
    <p:sldId id="275" r:id="rId16"/>
    <p:sldId id="273" r:id="rId17"/>
    <p:sldId id="274" r:id="rId18"/>
    <p:sldId id="260" r:id="rId19"/>
    <p:sldId id="262" r:id="rId20"/>
    <p:sldId id="261" r:id="rId21"/>
    <p:sldId id="264" r:id="rId22"/>
    <p:sldId id="265" r:id="rId23"/>
    <p:sldId id="266" r:id="rId24"/>
    <p:sldId id="267" r:id="rId25"/>
    <p:sldId id="268" r:id="rId26"/>
    <p:sldId id="269" r:id="rId27"/>
    <p:sldId id="270" r:id="rId28"/>
    <p:sldId id="278" r:id="rId29"/>
    <p:sldId id="280" r:id="rId30"/>
    <p:sldId id="281" r:id="rId31"/>
    <p:sldId id="282" r:id="rId32"/>
    <p:sldId id="283" r:id="rId33"/>
    <p:sldId id="279" r:id="rId34"/>
    <p:sldId id="27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swyn Moses" initials="JM" lastIdx="1" clrIdx="0">
    <p:extLst>
      <p:ext uri="{19B8F6BF-5375-455C-9EA6-DF929625EA0E}">
        <p15:presenceInfo xmlns:p15="http://schemas.microsoft.com/office/powerpoint/2012/main" userId="65a09b22b085ab7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95256" autoAdjust="0"/>
  </p:normalViewPr>
  <p:slideViewPr>
    <p:cSldViewPr snapToGrid="0">
      <p:cViewPr varScale="1">
        <p:scale>
          <a:sx n="86" d="100"/>
          <a:sy n="86" d="100"/>
        </p:scale>
        <p:origin x="33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9/18/2021</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1955989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9/18/2021</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75858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9/18/2021</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19311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9/18/2021</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51273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9/18/2021</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92436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9/18/2021</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416054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9/18/2021</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465089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9/18/2021</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60508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9/18/2021</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19026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9/18/2021</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94154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9/18/2021</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4043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9/18/2021</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676016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7" name="Picture 3" descr="A black pattern of curved lines">
            <a:extLst>
              <a:ext uri="{FF2B5EF4-FFF2-40B4-BE49-F238E27FC236}">
                <a16:creationId xmlns:a16="http://schemas.microsoft.com/office/drawing/2014/main" id="{3FC66717-C9C7-4689-9B63-51F98E1C2851}"/>
              </a:ext>
            </a:extLst>
          </p:cNvPr>
          <p:cNvPicPr>
            <a:picLocks noChangeAspect="1"/>
          </p:cNvPicPr>
          <p:nvPr/>
        </p:nvPicPr>
        <p:blipFill rotWithShape="1">
          <a:blip r:embed="rId2">
            <a:alphaModFix amt="40000"/>
          </a:blip>
          <a:srcRect t="12719" r="-1" b="3616"/>
          <a:stretch/>
        </p:blipFill>
        <p:spPr>
          <a:xfrm>
            <a:off x="3049" y="-203532"/>
            <a:ext cx="12188951" cy="6949296"/>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D9948BA-8A36-4987-8108-80ABDD4FA328}"/>
              </a:ext>
            </a:extLst>
          </p:cNvPr>
          <p:cNvSpPr>
            <a:spLocks noGrp="1"/>
          </p:cNvSpPr>
          <p:nvPr>
            <p:ph type="ctrTitle"/>
          </p:nvPr>
        </p:nvSpPr>
        <p:spPr>
          <a:xfrm>
            <a:off x="1651247" y="595299"/>
            <a:ext cx="8424907" cy="2409132"/>
          </a:xfrm>
        </p:spPr>
        <p:txBody>
          <a:bodyPr>
            <a:normAutofit/>
          </a:bodyPr>
          <a:lstStyle/>
          <a:p>
            <a:r>
              <a:rPr lang="en-US" sz="6000" dirty="0">
                <a:solidFill>
                  <a:srgbClr val="FFFFFF"/>
                </a:solidFill>
                <a:cs typeface="Times New Roman" panose="02020603050405020304" pitchFamily="18" charset="0"/>
              </a:rPr>
              <a:t>Classification of Myocardial Infarction</a:t>
            </a:r>
          </a:p>
        </p:txBody>
      </p:sp>
      <p:sp>
        <p:nvSpPr>
          <p:cNvPr id="3" name="Subtitle 2">
            <a:extLst>
              <a:ext uri="{FF2B5EF4-FFF2-40B4-BE49-F238E27FC236}">
                <a16:creationId xmlns:a16="http://schemas.microsoft.com/office/drawing/2014/main" id="{7A55BD31-A189-4AA6-B13E-AF60189CEDDC}"/>
              </a:ext>
            </a:extLst>
          </p:cNvPr>
          <p:cNvSpPr>
            <a:spLocks noGrp="1"/>
          </p:cNvSpPr>
          <p:nvPr>
            <p:ph type="subTitle" idx="1"/>
          </p:nvPr>
        </p:nvSpPr>
        <p:spPr>
          <a:xfrm>
            <a:off x="1217976" y="3857613"/>
            <a:ext cx="3412639" cy="559654"/>
          </a:xfrm>
        </p:spPr>
        <p:txBody>
          <a:bodyPr>
            <a:normAutofit/>
          </a:bodyPr>
          <a:lstStyle/>
          <a:p>
            <a:pPr algn="l"/>
            <a:r>
              <a:rPr lang="en-US" u="sng" dirty="0">
                <a:solidFill>
                  <a:srgbClr val="FFFFFF"/>
                </a:solidFill>
              </a:rPr>
              <a:t>Mentor</a:t>
            </a:r>
            <a:r>
              <a:rPr lang="en-US" dirty="0">
                <a:solidFill>
                  <a:srgbClr val="FFFFFF"/>
                </a:solidFill>
              </a:rPr>
              <a:t> – Mr. </a:t>
            </a:r>
            <a:r>
              <a:rPr lang="en-US" dirty="0" err="1">
                <a:solidFill>
                  <a:srgbClr val="FFFFFF"/>
                </a:solidFill>
              </a:rPr>
              <a:t>Parth</a:t>
            </a:r>
            <a:endParaRPr lang="en-US" dirty="0">
              <a:solidFill>
                <a:srgbClr val="FFFFFF"/>
              </a:solidFill>
            </a:endParaRPr>
          </a:p>
        </p:txBody>
      </p:sp>
      <p:sp>
        <p:nvSpPr>
          <p:cNvPr id="46" name="Subtitle 2">
            <a:extLst>
              <a:ext uri="{FF2B5EF4-FFF2-40B4-BE49-F238E27FC236}">
                <a16:creationId xmlns:a16="http://schemas.microsoft.com/office/drawing/2014/main" id="{44FC40A3-33E3-4FAA-BC33-429611548C0E}"/>
              </a:ext>
            </a:extLst>
          </p:cNvPr>
          <p:cNvSpPr txBox="1">
            <a:spLocks/>
          </p:cNvSpPr>
          <p:nvPr/>
        </p:nvSpPr>
        <p:spPr>
          <a:xfrm>
            <a:off x="1217976" y="4863445"/>
            <a:ext cx="9878123" cy="12304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tx2">
                  <a:lumMod val="75000"/>
                  <a:lumOff val="25000"/>
                </a:schemeClr>
              </a:buClr>
              <a:buFont typeface="Arial" panose="020B06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tx2">
                  <a:lumMod val="75000"/>
                  <a:lumOff val="25000"/>
                </a:schemeClr>
              </a:buClr>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Clr>
                <a:schemeClr val="tx2">
                  <a:lumMod val="75000"/>
                  <a:lumOff val="25000"/>
                </a:schemeClr>
              </a:buClr>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Clr>
                <a:schemeClr val="tx2">
                  <a:lumMod val="75000"/>
                  <a:lumOff val="25000"/>
                </a:schemeClr>
              </a:buClr>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Clr>
                <a:schemeClr val="tx2">
                  <a:lumMod val="75000"/>
                  <a:lumOff val="25000"/>
                </a:schemeClr>
              </a:buClr>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u="sng" dirty="0">
                <a:solidFill>
                  <a:srgbClr val="FFFFFF"/>
                </a:solidFill>
              </a:rPr>
              <a:t>Team</a:t>
            </a:r>
            <a:r>
              <a:rPr lang="en-US" dirty="0">
                <a:solidFill>
                  <a:srgbClr val="FFFFFF"/>
                </a:solidFill>
              </a:rPr>
              <a:t> – </a:t>
            </a:r>
          </a:p>
          <a:p>
            <a:pPr algn="l"/>
            <a:r>
              <a:rPr lang="en-US" sz="1800" dirty="0">
                <a:solidFill>
                  <a:srgbClr val="FFFFFF"/>
                </a:solidFill>
              </a:rPr>
              <a:t>	Akshay K S	Chetangouda Patil		Karan R		Kishore Kumar H B				</a:t>
            </a:r>
          </a:p>
          <a:p>
            <a:pPr algn="l"/>
            <a:endParaRPr lang="en-US" dirty="0">
              <a:solidFill>
                <a:srgbClr val="FFFFFF"/>
              </a:solidFill>
            </a:endParaRPr>
          </a:p>
        </p:txBody>
      </p:sp>
      <p:pic>
        <p:nvPicPr>
          <p:cNvPr id="49" name="Google Shape;333;p1">
            <a:extLst>
              <a:ext uri="{FF2B5EF4-FFF2-40B4-BE49-F238E27FC236}">
                <a16:creationId xmlns:a16="http://schemas.microsoft.com/office/drawing/2014/main" id="{01E733D8-EFD4-4FE1-802C-D5C0AD097EB9}"/>
              </a:ext>
            </a:extLst>
          </p:cNvPr>
          <p:cNvPicPr preferRelativeResize="0"/>
          <p:nvPr/>
        </p:nvPicPr>
        <p:blipFill rotWithShape="1">
          <a:blip r:embed="rId3">
            <a:alphaModFix/>
          </a:blip>
          <a:srcRect/>
          <a:stretch/>
        </p:blipFill>
        <p:spPr>
          <a:xfrm>
            <a:off x="9814761" y="443828"/>
            <a:ext cx="1187051" cy="411359"/>
          </a:xfrm>
          <a:prstGeom prst="rect">
            <a:avLst/>
          </a:prstGeom>
          <a:noFill/>
          <a:ln>
            <a:noFill/>
          </a:ln>
        </p:spPr>
      </p:pic>
      <p:sp>
        <p:nvSpPr>
          <p:cNvPr id="5" name="TextBox 4">
            <a:extLst>
              <a:ext uri="{FF2B5EF4-FFF2-40B4-BE49-F238E27FC236}">
                <a16:creationId xmlns:a16="http://schemas.microsoft.com/office/drawing/2014/main" id="{50A68235-3D4B-4252-9E70-53307CBFBACB}"/>
              </a:ext>
            </a:extLst>
          </p:cNvPr>
          <p:cNvSpPr txBox="1"/>
          <p:nvPr/>
        </p:nvSpPr>
        <p:spPr>
          <a:xfrm>
            <a:off x="10650999" y="6190938"/>
            <a:ext cx="1271652" cy="369332"/>
          </a:xfrm>
          <a:prstGeom prst="rect">
            <a:avLst/>
          </a:prstGeom>
          <a:noFill/>
        </p:spPr>
        <p:txBody>
          <a:bodyPr wrap="square" rtlCol="0">
            <a:spAutoFit/>
          </a:bodyPr>
          <a:lstStyle/>
          <a:p>
            <a:r>
              <a:rPr lang="en-US" dirty="0">
                <a:solidFill>
                  <a:schemeClr val="bg1">
                    <a:lumMod val="75000"/>
                  </a:schemeClr>
                </a:solidFill>
              </a:rPr>
              <a:t>26-08-2021</a:t>
            </a:r>
          </a:p>
        </p:txBody>
      </p:sp>
    </p:spTree>
    <p:extLst>
      <p:ext uri="{BB962C8B-B14F-4D97-AF65-F5344CB8AC3E}">
        <p14:creationId xmlns:p14="http://schemas.microsoft.com/office/powerpoint/2010/main" val="713221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38EA-5EA4-44EC-AF5B-A1DCB3EACC87}"/>
              </a:ext>
            </a:extLst>
          </p:cNvPr>
          <p:cNvSpPr>
            <a:spLocks noGrp="1"/>
          </p:cNvSpPr>
          <p:nvPr>
            <p:ph type="title"/>
          </p:nvPr>
        </p:nvSpPr>
        <p:spPr>
          <a:xfrm>
            <a:off x="777240" y="350432"/>
            <a:ext cx="10659110" cy="706011"/>
          </a:xfrm>
          <a:solidFill>
            <a:schemeClr val="tx1"/>
          </a:solidFill>
        </p:spPr>
        <p:txBody>
          <a:bodyPr>
            <a:normAutofit fontScale="90000"/>
          </a:bodyPr>
          <a:lstStyle/>
          <a:p>
            <a:pPr algn="ctr"/>
            <a:r>
              <a:rPr lang="en-US" dirty="0">
                <a:solidFill>
                  <a:schemeClr val="bg1"/>
                </a:solidFill>
              </a:rPr>
              <a:t>Model Building</a:t>
            </a:r>
            <a:endParaRPr lang="en-IN" dirty="0">
              <a:solidFill>
                <a:schemeClr val="bg1"/>
              </a:solidFill>
            </a:endParaRPr>
          </a:p>
        </p:txBody>
      </p:sp>
      <p:sp>
        <p:nvSpPr>
          <p:cNvPr id="3" name="Content Placeholder 2">
            <a:extLst>
              <a:ext uri="{FF2B5EF4-FFF2-40B4-BE49-F238E27FC236}">
                <a16:creationId xmlns:a16="http://schemas.microsoft.com/office/drawing/2014/main" id="{397F9086-A621-4744-9F9A-D14B22438770}"/>
              </a:ext>
            </a:extLst>
          </p:cNvPr>
          <p:cNvSpPr>
            <a:spLocks noGrp="1"/>
          </p:cNvSpPr>
          <p:nvPr>
            <p:ph idx="1"/>
          </p:nvPr>
        </p:nvSpPr>
        <p:spPr>
          <a:xfrm>
            <a:off x="777240" y="1331651"/>
            <a:ext cx="10659110" cy="5161224"/>
          </a:xfrm>
        </p:spPr>
        <p:txBody>
          <a:bodyPr/>
          <a:lstStyle/>
          <a:p>
            <a:r>
              <a:rPr lang="en-US" sz="2400" b="0" dirty="0">
                <a:solidFill>
                  <a:schemeClr val="tx1"/>
                </a:solidFill>
                <a:effectLst/>
              </a:rPr>
              <a:t>Decision Tree Classifier using Gini Criteria:</a:t>
            </a:r>
          </a:p>
          <a:p>
            <a:pPr marL="0" indent="0">
              <a:buNone/>
            </a:pPr>
            <a:endParaRPr lang="en-US" sz="2400" dirty="0"/>
          </a:p>
          <a:p>
            <a:endParaRPr lang="en-US" sz="2400" dirty="0"/>
          </a:p>
          <a:p>
            <a:endParaRPr lang="en-US" sz="2400" dirty="0"/>
          </a:p>
          <a:p>
            <a:endParaRPr lang="en-US" sz="2400" dirty="0"/>
          </a:p>
          <a:p>
            <a:endParaRPr lang="en-IN" dirty="0"/>
          </a:p>
        </p:txBody>
      </p:sp>
      <p:pic>
        <p:nvPicPr>
          <p:cNvPr id="5" name="Picture 4">
            <a:extLst>
              <a:ext uri="{FF2B5EF4-FFF2-40B4-BE49-F238E27FC236}">
                <a16:creationId xmlns:a16="http://schemas.microsoft.com/office/drawing/2014/main" id="{58FE65F4-C4D5-4001-9705-81509D3E3E39}"/>
              </a:ext>
            </a:extLst>
          </p:cNvPr>
          <p:cNvPicPr>
            <a:picLocks noChangeAspect="1"/>
          </p:cNvPicPr>
          <p:nvPr/>
        </p:nvPicPr>
        <p:blipFill>
          <a:blip r:embed="rId2"/>
          <a:stretch>
            <a:fillRect/>
          </a:stretch>
        </p:blipFill>
        <p:spPr>
          <a:xfrm>
            <a:off x="1061326" y="2031322"/>
            <a:ext cx="4709159" cy="4280702"/>
          </a:xfrm>
          <a:prstGeom prst="rect">
            <a:avLst/>
          </a:prstGeom>
        </p:spPr>
      </p:pic>
    </p:spTree>
    <p:extLst>
      <p:ext uri="{BB962C8B-B14F-4D97-AF65-F5344CB8AC3E}">
        <p14:creationId xmlns:p14="http://schemas.microsoft.com/office/powerpoint/2010/main" val="247567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38EA-5EA4-44EC-AF5B-A1DCB3EACC87}"/>
              </a:ext>
            </a:extLst>
          </p:cNvPr>
          <p:cNvSpPr>
            <a:spLocks noGrp="1"/>
          </p:cNvSpPr>
          <p:nvPr>
            <p:ph type="title"/>
          </p:nvPr>
        </p:nvSpPr>
        <p:spPr>
          <a:xfrm>
            <a:off x="777240" y="365126"/>
            <a:ext cx="10659110" cy="691318"/>
          </a:xfrm>
          <a:solidFill>
            <a:schemeClr val="tx1"/>
          </a:solidFill>
        </p:spPr>
        <p:txBody>
          <a:bodyPr>
            <a:normAutofit fontScale="90000"/>
          </a:bodyPr>
          <a:lstStyle/>
          <a:p>
            <a:pPr algn="ctr"/>
            <a:r>
              <a:rPr lang="en-US" dirty="0">
                <a:solidFill>
                  <a:schemeClr val="bg1"/>
                </a:solidFill>
              </a:rPr>
              <a:t>Model Building</a:t>
            </a:r>
            <a:endParaRPr lang="en-IN" dirty="0">
              <a:solidFill>
                <a:schemeClr val="bg1"/>
              </a:solidFill>
            </a:endParaRPr>
          </a:p>
        </p:txBody>
      </p:sp>
      <p:sp>
        <p:nvSpPr>
          <p:cNvPr id="3" name="Content Placeholder 2">
            <a:extLst>
              <a:ext uri="{FF2B5EF4-FFF2-40B4-BE49-F238E27FC236}">
                <a16:creationId xmlns:a16="http://schemas.microsoft.com/office/drawing/2014/main" id="{397F9086-A621-4744-9F9A-D14B22438770}"/>
              </a:ext>
            </a:extLst>
          </p:cNvPr>
          <p:cNvSpPr>
            <a:spLocks noGrp="1"/>
          </p:cNvSpPr>
          <p:nvPr>
            <p:ph sz="half" idx="1"/>
          </p:nvPr>
        </p:nvSpPr>
        <p:spPr>
          <a:xfrm>
            <a:off x="777240" y="1384917"/>
            <a:ext cx="5242560" cy="4792046"/>
          </a:xfrm>
        </p:spPr>
        <p:txBody>
          <a:bodyPr/>
          <a:lstStyle/>
          <a:p>
            <a:r>
              <a:rPr lang="en-US" sz="2400" dirty="0"/>
              <a:t>KNN:</a:t>
            </a:r>
          </a:p>
          <a:p>
            <a:endParaRPr lang="en-US" sz="2400" dirty="0"/>
          </a:p>
          <a:p>
            <a:endParaRPr lang="en-US" sz="2400" dirty="0"/>
          </a:p>
          <a:p>
            <a:endParaRPr lang="en-US" sz="2400" dirty="0"/>
          </a:p>
          <a:p>
            <a:pPr marL="0" indent="0">
              <a:buNone/>
            </a:pPr>
            <a:endParaRPr lang="en-US" sz="2400" dirty="0"/>
          </a:p>
          <a:p>
            <a:endParaRPr lang="en-US" sz="2400" dirty="0"/>
          </a:p>
          <a:p>
            <a:endParaRPr lang="en-US" sz="2400" dirty="0"/>
          </a:p>
          <a:p>
            <a:endParaRPr lang="en-US" sz="2400" dirty="0"/>
          </a:p>
          <a:p>
            <a:endParaRPr lang="en-IN" dirty="0"/>
          </a:p>
        </p:txBody>
      </p:sp>
      <p:pic>
        <p:nvPicPr>
          <p:cNvPr id="15" name="Content Placeholder 14">
            <a:extLst>
              <a:ext uri="{FF2B5EF4-FFF2-40B4-BE49-F238E27FC236}">
                <a16:creationId xmlns:a16="http://schemas.microsoft.com/office/drawing/2014/main" id="{01254464-E2EB-400C-B6A3-ED641F596A9C}"/>
              </a:ext>
            </a:extLst>
          </p:cNvPr>
          <p:cNvPicPr>
            <a:picLocks noGrp="1" noChangeAspect="1"/>
          </p:cNvPicPr>
          <p:nvPr>
            <p:ph sz="half" idx="2"/>
          </p:nvPr>
        </p:nvPicPr>
        <p:blipFill>
          <a:blip r:embed="rId2"/>
          <a:stretch>
            <a:fillRect/>
          </a:stretch>
        </p:blipFill>
        <p:spPr>
          <a:xfrm>
            <a:off x="5774527" y="1526328"/>
            <a:ext cx="5579273" cy="4837219"/>
          </a:xfrm>
        </p:spPr>
      </p:pic>
      <p:pic>
        <p:nvPicPr>
          <p:cNvPr id="13" name="Picture 12">
            <a:extLst>
              <a:ext uri="{FF2B5EF4-FFF2-40B4-BE49-F238E27FC236}">
                <a16:creationId xmlns:a16="http://schemas.microsoft.com/office/drawing/2014/main" id="{C27E6416-198D-4E68-8DB9-73FE10FE0D80}"/>
              </a:ext>
            </a:extLst>
          </p:cNvPr>
          <p:cNvPicPr>
            <a:picLocks noChangeAspect="1"/>
          </p:cNvPicPr>
          <p:nvPr/>
        </p:nvPicPr>
        <p:blipFill>
          <a:blip r:embed="rId3"/>
          <a:stretch>
            <a:fillRect/>
          </a:stretch>
        </p:blipFill>
        <p:spPr>
          <a:xfrm>
            <a:off x="1020980" y="1695635"/>
            <a:ext cx="4509807" cy="4809801"/>
          </a:xfrm>
          <a:prstGeom prst="rect">
            <a:avLst/>
          </a:prstGeom>
        </p:spPr>
      </p:pic>
    </p:spTree>
    <p:extLst>
      <p:ext uri="{BB962C8B-B14F-4D97-AF65-F5344CB8AC3E}">
        <p14:creationId xmlns:p14="http://schemas.microsoft.com/office/powerpoint/2010/main" val="2821967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7" name="Picture 3" descr="A black pattern of curved lines">
            <a:extLst>
              <a:ext uri="{FF2B5EF4-FFF2-40B4-BE49-F238E27FC236}">
                <a16:creationId xmlns:a16="http://schemas.microsoft.com/office/drawing/2014/main" id="{3FC66717-C9C7-4689-9B63-51F98E1C2851}"/>
              </a:ext>
            </a:extLst>
          </p:cNvPr>
          <p:cNvPicPr>
            <a:picLocks noChangeAspect="1"/>
          </p:cNvPicPr>
          <p:nvPr/>
        </p:nvPicPr>
        <p:blipFill rotWithShape="1">
          <a:blip r:embed="rId2">
            <a:alphaModFix amt="40000"/>
          </a:blip>
          <a:srcRect t="12719" r="-1" b="3616"/>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D9948BA-8A36-4987-8108-80ABDD4FA328}"/>
              </a:ext>
            </a:extLst>
          </p:cNvPr>
          <p:cNvSpPr>
            <a:spLocks noGrp="1"/>
          </p:cNvSpPr>
          <p:nvPr>
            <p:ph type="ctrTitle"/>
          </p:nvPr>
        </p:nvSpPr>
        <p:spPr>
          <a:xfrm>
            <a:off x="2494455" y="2754922"/>
            <a:ext cx="7063739" cy="1096151"/>
          </a:xfrm>
        </p:spPr>
        <p:txBody>
          <a:bodyPr>
            <a:normAutofit/>
          </a:bodyPr>
          <a:lstStyle/>
          <a:p>
            <a:r>
              <a:rPr lang="en-US" dirty="0">
                <a:solidFill>
                  <a:srgbClr val="FFFFFF"/>
                </a:solidFill>
              </a:rPr>
              <a:t>THANK YOU</a:t>
            </a:r>
          </a:p>
        </p:txBody>
      </p:sp>
      <p:pic>
        <p:nvPicPr>
          <p:cNvPr id="49" name="Google Shape;333;p1">
            <a:extLst>
              <a:ext uri="{FF2B5EF4-FFF2-40B4-BE49-F238E27FC236}">
                <a16:creationId xmlns:a16="http://schemas.microsoft.com/office/drawing/2014/main" id="{01E733D8-EFD4-4FE1-802C-D5C0AD097EB9}"/>
              </a:ext>
            </a:extLst>
          </p:cNvPr>
          <p:cNvPicPr preferRelativeResize="0"/>
          <p:nvPr/>
        </p:nvPicPr>
        <p:blipFill rotWithShape="1">
          <a:blip r:embed="rId3">
            <a:alphaModFix/>
          </a:blip>
          <a:srcRect/>
          <a:stretch/>
        </p:blipFill>
        <p:spPr>
          <a:xfrm>
            <a:off x="9814761" y="443828"/>
            <a:ext cx="1187051" cy="411359"/>
          </a:xfrm>
          <a:prstGeom prst="rect">
            <a:avLst/>
          </a:prstGeom>
          <a:noFill/>
          <a:ln>
            <a:noFill/>
          </a:ln>
        </p:spPr>
      </p:pic>
    </p:spTree>
    <p:extLst>
      <p:ext uri="{BB962C8B-B14F-4D97-AF65-F5344CB8AC3E}">
        <p14:creationId xmlns:p14="http://schemas.microsoft.com/office/powerpoint/2010/main" val="253035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44CB-AF20-46B5-9143-60EA8C0E500A}"/>
              </a:ext>
            </a:extLst>
          </p:cNvPr>
          <p:cNvSpPr>
            <a:spLocks noGrp="1"/>
          </p:cNvSpPr>
          <p:nvPr>
            <p:ph type="title"/>
          </p:nvPr>
        </p:nvSpPr>
        <p:spPr/>
        <p:txBody>
          <a:bodyPr/>
          <a:lstStyle/>
          <a:p>
            <a:r>
              <a:rPr lang="en-US" dirty="0"/>
              <a:t>E.D.A AND F.E</a:t>
            </a:r>
          </a:p>
        </p:txBody>
      </p:sp>
      <p:sp>
        <p:nvSpPr>
          <p:cNvPr id="3" name="Content Placeholder 2">
            <a:extLst>
              <a:ext uri="{FF2B5EF4-FFF2-40B4-BE49-F238E27FC236}">
                <a16:creationId xmlns:a16="http://schemas.microsoft.com/office/drawing/2014/main" id="{01E84A82-0EC9-4A27-BDF0-DE1118E078C0}"/>
              </a:ext>
            </a:extLst>
          </p:cNvPr>
          <p:cNvSpPr>
            <a:spLocks noGrp="1"/>
          </p:cNvSpPr>
          <p:nvPr>
            <p:ph idx="1"/>
          </p:nvPr>
        </p:nvSpPr>
        <p:spPr/>
        <p:txBody>
          <a:bodyPr/>
          <a:lstStyle/>
          <a:p>
            <a:pPr marL="0" indent="0">
              <a:buNone/>
            </a:pPr>
            <a:endParaRPr lang="en-US" dirty="0"/>
          </a:p>
          <a:p>
            <a:pPr marL="0" indent="0">
              <a:buNone/>
            </a:pPr>
            <a:r>
              <a:rPr lang="en-US" dirty="0"/>
              <a:t>#1 Punctuation Removal</a:t>
            </a:r>
          </a:p>
          <a:p>
            <a:pPr marL="0" indent="0">
              <a:buNone/>
            </a:pPr>
            <a:r>
              <a:rPr lang="en-US" dirty="0"/>
              <a:t>#2 Lowercased</a:t>
            </a:r>
          </a:p>
          <a:p>
            <a:pPr marL="0" indent="0">
              <a:buNone/>
            </a:pPr>
            <a:r>
              <a:rPr lang="en-US" dirty="0"/>
              <a:t>#3 De-Emoji-ed</a:t>
            </a:r>
          </a:p>
          <a:p>
            <a:pPr marL="0" indent="0">
              <a:buNone/>
            </a:pPr>
            <a:r>
              <a:rPr lang="en-US" dirty="0"/>
              <a:t>#4 Stop-words Removal</a:t>
            </a:r>
          </a:p>
          <a:p>
            <a:pPr marL="0" indent="0">
              <a:buNone/>
            </a:pPr>
            <a:r>
              <a:rPr lang="en-US" dirty="0"/>
              <a:t>#5 High Frequency words removed</a:t>
            </a:r>
          </a:p>
          <a:p>
            <a:pPr marL="0" indent="0">
              <a:buNone/>
            </a:pPr>
            <a:r>
              <a:rPr lang="en-US" dirty="0"/>
              <a:t>#6 Stemming</a:t>
            </a:r>
          </a:p>
          <a:p>
            <a:pPr marL="0" indent="0">
              <a:buNone/>
            </a:pPr>
            <a:r>
              <a:rPr lang="en-US" dirty="0"/>
              <a:t>#7 Lemmatization</a:t>
            </a:r>
          </a:p>
        </p:txBody>
      </p:sp>
      <p:pic>
        <p:nvPicPr>
          <p:cNvPr id="4" name="Google Shape;333;p1">
            <a:extLst>
              <a:ext uri="{FF2B5EF4-FFF2-40B4-BE49-F238E27FC236}">
                <a16:creationId xmlns:a16="http://schemas.microsoft.com/office/drawing/2014/main" id="{659653DC-FE52-43D3-B74B-79649B586081}"/>
              </a:ext>
            </a:extLst>
          </p:cNvPr>
          <p:cNvPicPr preferRelativeResize="0"/>
          <p:nvPr/>
        </p:nvPicPr>
        <p:blipFill rotWithShape="1">
          <a:blip r:embed="rId2">
            <a:alphaModFix/>
          </a:blip>
          <a:srcRect/>
          <a:stretch/>
        </p:blipFill>
        <p:spPr>
          <a:xfrm>
            <a:off x="9814761" y="443828"/>
            <a:ext cx="1187051" cy="411359"/>
          </a:xfrm>
          <a:prstGeom prst="rect">
            <a:avLst/>
          </a:prstGeom>
          <a:noFill/>
          <a:ln>
            <a:noFill/>
          </a:ln>
        </p:spPr>
      </p:pic>
    </p:spTree>
    <p:extLst>
      <p:ext uri="{BB962C8B-B14F-4D97-AF65-F5344CB8AC3E}">
        <p14:creationId xmlns:p14="http://schemas.microsoft.com/office/powerpoint/2010/main" val="3512000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44CB-AF20-46B5-9143-60EA8C0E500A}"/>
              </a:ext>
            </a:extLst>
          </p:cNvPr>
          <p:cNvSpPr>
            <a:spLocks noGrp="1"/>
          </p:cNvSpPr>
          <p:nvPr>
            <p:ph type="title"/>
          </p:nvPr>
        </p:nvSpPr>
        <p:spPr/>
        <p:txBody>
          <a:bodyPr/>
          <a:lstStyle/>
          <a:p>
            <a:r>
              <a:rPr lang="en-US"/>
              <a:t>E.D.A AND F.E</a:t>
            </a:r>
            <a:endParaRPr lang="en-US" dirty="0"/>
          </a:p>
        </p:txBody>
      </p:sp>
      <p:pic>
        <p:nvPicPr>
          <p:cNvPr id="4" name="Google Shape;333;p1">
            <a:extLst>
              <a:ext uri="{FF2B5EF4-FFF2-40B4-BE49-F238E27FC236}">
                <a16:creationId xmlns:a16="http://schemas.microsoft.com/office/drawing/2014/main" id="{659653DC-FE52-43D3-B74B-79649B586081}"/>
              </a:ext>
            </a:extLst>
          </p:cNvPr>
          <p:cNvPicPr preferRelativeResize="0"/>
          <p:nvPr/>
        </p:nvPicPr>
        <p:blipFill rotWithShape="1">
          <a:blip r:embed="rId2">
            <a:alphaModFix/>
          </a:blip>
          <a:srcRect/>
          <a:stretch/>
        </p:blipFill>
        <p:spPr>
          <a:xfrm>
            <a:off x="9814761" y="443828"/>
            <a:ext cx="1187051" cy="411359"/>
          </a:xfrm>
          <a:prstGeom prst="rect">
            <a:avLst/>
          </a:prstGeom>
          <a:noFill/>
          <a:ln>
            <a:noFill/>
          </a:ln>
        </p:spPr>
      </p:pic>
      <p:pic>
        <p:nvPicPr>
          <p:cNvPr id="5" name="Content Placeholder 4">
            <a:extLst>
              <a:ext uri="{FF2B5EF4-FFF2-40B4-BE49-F238E27FC236}">
                <a16:creationId xmlns:a16="http://schemas.microsoft.com/office/drawing/2014/main" id="{449B9847-1C41-4E05-B6EC-AE41CA95F8F3}"/>
              </a:ext>
            </a:extLst>
          </p:cNvPr>
          <p:cNvPicPr>
            <a:picLocks noGrp="1" noChangeAspect="1"/>
          </p:cNvPicPr>
          <p:nvPr>
            <p:ph idx="1"/>
          </p:nvPr>
        </p:nvPicPr>
        <p:blipFill>
          <a:blip r:embed="rId3">
            <a:biLevel thresh="75000"/>
          </a:blip>
          <a:stretch>
            <a:fillRect/>
          </a:stretch>
        </p:blipFill>
        <p:spPr>
          <a:xfrm>
            <a:off x="777875" y="2022617"/>
            <a:ext cx="10658475" cy="3957354"/>
          </a:xfrm>
          <a:prstGeom prst="rect">
            <a:avLst/>
          </a:prstGeom>
        </p:spPr>
      </p:pic>
    </p:spTree>
    <p:extLst>
      <p:ext uri="{BB962C8B-B14F-4D97-AF65-F5344CB8AC3E}">
        <p14:creationId xmlns:p14="http://schemas.microsoft.com/office/powerpoint/2010/main" val="3460919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6" name="Oval 1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Freeform: Shape 2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8" name="Freeform: Shape 2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9" name="Oval 2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2" name="Rectangle 31">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6" name="Picture 5" descr="Text&#10;&#10;Description automatically generated">
            <a:extLst>
              <a:ext uri="{FF2B5EF4-FFF2-40B4-BE49-F238E27FC236}">
                <a16:creationId xmlns:a16="http://schemas.microsoft.com/office/drawing/2014/main" id="{E13BF4F6-97F9-4726-9ABA-57FB5CEE2E2B}"/>
              </a:ext>
            </a:extLst>
          </p:cNvPr>
          <p:cNvPicPr>
            <a:picLocks noChangeAspect="1"/>
          </p:cNvPicPr>
          <p:nvPr/>
        </p:nvPicPr>
        <p:blipFill rotWithShape="1">
          <a:blip r:embed="rId2">
            <a:alphaModFix amt="40000"/>
          </a:blip>
          <a:srcRect t="14490" r="-1" b="15179"/>
          <a:stretch/>
        </p:blipFill>
        <p:spPr>
          <a:xfrm>
            <a:off x="1525" y="10"/>
            <a:ext cx="12188951" cy="6857990"/>
          </a:xfrm>
          <a:prstGeom prst="rect">
            <a:avLst/>
          </a:prstGeom>
        </p:spPr>
      </p:pic>
      <p:grpSp>
        <p:nvGrpSpPr>
          <p:cNvPr id="36"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37" name="Oval 3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09613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44CB-AF20-46B5-9143-60EA8C0E500A}"/>
              </a:ext>
            </a:extLst>
          </p:cNvPr>
          <p:cNvSpPr>
            <a:spLocks noGrp="1"/>
          </p:cNvSpPr>
          <p:nvPr>
            <p:ph type="title"/>
          </p:nvPr>
        </p:nvSpPr>
        <p:spPr/>
        <p:txBody>
          <a:bodyPr/>
          <a:lstStyle/>
          <a:p>
            <a:r>
              <a:rPr lang="en-US"/>
              <a:t>E.D.A AND F.E</a:t>
            </a:r>
            <a:endParaRPr lang="en-US" dirty="0"/>
          </a:p>
        </p:txBody>
      </p:sp>
      <p:pic>
        <p:nvPicPr>
          <p:cNvPr id="4" name="Google Shape;333;p1">
            <a:extLst>
              <a:ext uri="{FF2B5EF4-FFF2-40B4-BE49-F238E27FC236}">
                <a16:creationId xmlns:a16="http://schemas.microsoft.com/office/drawing/2014/main" id="{659653DC-FE52-43D3-B74B-79649B586081}"/>
              </a:ext>
            </a:extLst>
          </p:cNvPr>
          <p:cNvPicPr preferRelativeResize="0"/>
          <p:nvPr/>
        </p:nvPicPr>
        <p:blipFill rotWithShape="1">
          <a:blip r:embed="rId2">
            <a:alphaModFix/>
          </a:blip>
          <a:srcRect/>
          <a:stretch/>
        </p:blipFill>
        <p:spPr>
          <a:xfrm>
            <a:off x="9814761" y="443828"/>
            <a:ext cx="1187051" cy="411359"/>
          </a:xfrm>
          <a:prstGeom prst="rect">
            <a:avLst/>
          </a:prstGeom>
          <a:noFill/>
          <a:ln>
            <a:noFill/>
          </a:ln>
        </p:spPr>
      </p:pic>
      <p:sp>
        <p:nvSpPr>
          <p:cNvPr id="6" name="Content Placeholder 5">
            <a:extLst>
              <a:ext uri="{FF2B5EF4-FFF2-40B4-BE49-F238E27FC236}">
                <a16:creationId xmlns:a16="http://schemas.microsoft.com/office/drawing/2014/main" id="{BC9FD5DF-AC12-4CDC-95F5-46CBEBE479AD}"/>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D09A9A71-6E45-4A86-A136-8F6E850907B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Lst>
          </a:blip>
          <a:srcRect l="7868" t="43057" r="54386" b="14081"/>
          <a:stretch/>
        </p:blipFill>
        <p:spPr>
          <a:xfrm>
            <a:off x="2912042" y="1968539"/>
            <a:ext cx="6367916" cy="40655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7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44CB-AF20-46B5-9143-60EA8C0E500A}"/>
              </a:ext>
            </a:extLst>
          </p:cNvPr>
          <p:cNvSpPr>
            <a:spLocks noGrp="1"/>
          </p:cNvSpPr>
          <p:nvPr>
            <p:ph type="title"/>
          </p:nvPr>
        </p:nvSpPr>
        <p:spPr/>
        <p:txBody>
          <a:bodyPr/>
          <a:lstStyle/>
          <a:p>
            <a:endParaRPr lang="en-US" dirty="0"/>
          </a:p>
        </p:txBody>
      </p:sp>
      <p:pic>
        <p:nvPicPr>
          <p:cNvPr id="4" name="Google Shape;333;p1">
            <a:extLst>
              <a:ext uri="{FF2B5EF4-FFF2-40B4-BE49-F238E27FC236}">
                <a16:creationId xmlns:a16="http://schemas.microsoft.com/office/drawing/2014/main" id="{659653DC-FE52-43D3-B74B-79649B586081}"/>
              </a:ext>
            </a:extLst>
          </p:cNvPr>
          <p:cNvPicPr preferRelativeResize="0"/>
          <p:nvPr/>
        </p:nvPicPr>
        <p:blipFill rotWithShape="1">
          <a:blip r:embed="rId2">
            <a:alphaModFix/>
          </a:blip>
          <a:srcRect/>
          <a:stretch/>
        </p:blipFill>
        <p:spPr>
          <a:xfrm>
            <a:off x="9814761" y="443828"/>
            <a:ext cx="1187051" cy="411359"/>
          </a:xfrm>
          <a:prstGeom prst="rect">
            <a:avLst/>
          </a:prstGeom>
          <a:noFill/>
          <a:ln>
            <a:noFill/>
          </a:ln>
        </p:spPr>
      </p:pic>
      <p:pic>
        <p:nvPicPr>
          <p:cNvPr id="1028" name="Picture 4">
            <a:extLst>
              <a:ext uri="{FF2B5EF4-FFF2-40B4-BE49-F238E27FC236}">
                <a16:creationId xmlns:a16="http://schemas.microsoft.com/office/drawing/2014/main" id="{6C0BF19C-DDC5-4E14-A8D7-329D240D5A2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28953" y="571850"/>
            <a:ext cx="11254154" cy="586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988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CFFF5-EFB2-4B96-910A-4025DA4FEF9B}"/>
              </a:ext>
            </a:extLst>
          </p:cNvPr>
          <p:cNvSpPr>
            <a:spLocks noGrp="1"/>
          </p:cNvSpPr>
          <p:nvPr>
            <p:ph type="title"/>
          </p:nvPr>
        </p:nvSpPr>
        <p:spPr/>
        <p:txBody>
          <a:bodyPr/>
          <a:lstStyle/>
          <a:p>
            <a:r>
              <a:rPr lang="en-US" dirty="0"/>
              <a:t>SENTIMENT ANALYSIS</a:t>
            </a:r>
          </a:p>
        </p:txBody>
      </p:sp>
      <p:sp>
        <p:nvSpPr>
          <p:cNvPr id="3" name="Content Placeholder 2">
            <a:extLst>
              <a:ext uri="{FF2B5EF4-FFF2-40B4-BE49-F238E27FC236}">
                <a16:creationId xmlns:a16="http://schemas.microsoft.com/office/drawing/2014/main" id="{B69F5681-DCC9-4269-B92B-688C7655F6E2}"/>
              </a:ext>
            </a:extLst>
          </p:cNvPr>
          <p:cNvSpPr>
            <a:spLocks noGrp="1"/>
          </p:cNvSpPr>
          <p:nvPr>
            <p:ph idx="1"/>
          </p:nvPr>
        </p:nvSpPr>
        <p:spPr/>
        <p:style>
          <a:lnRef idx="1">
            <a:schemeClr val="dk1"/>
          </a:lnRef>
          <a:fillRef idx="3">
            <a:schemeClr val="dk1"/>
          </a:fillRef>
          <a:effectRef idx="2">
            <a:schemeClr val="dk1"/>
          </a:effectRef>
          <a:fontRef idx="minor">
            <a:schemeClr val="lt1"/>
          </a:fontRef>
        </p:style>
        <p:txBody>
          <a:bodyPr/>
          <a:lstStyle/>
          <a:p>
            <a:pPr marL="0" indent="0">
              <a:buNone/>
            </a:pPr>
            <a:endParaRPr lang="en-US" dirty="0"/>
          </a:p>
          <a:p>
            <a:pPr marL="0" indent="0">
              <a:buNone/>
            </a:pPr>
            <a:r>
              <a:rPr lang="en-US" sz="1800" dirty="0"/>
              <a:t>	CLASSIFYING the DATA-FRAME as POSITIVE and NEGATIVES, based on RATINGS</a:t>
            </a:r>
          </a:p>
          <a:p>
            <a:pPr marL="0" indent="0">
              <a:buNone/>
            </a:pPr>
            <a:endParaRPr lang="en-US" dirty="0"/>
          </a:p>
        </p:txBody>
      </p:sp>
      <p:pic>
        <p:nvPicPr>
          <p:cNvPr id="5" name="Picture 4">
            <a:extLst>
              <a:ext uri="{FF2B5EF4-FFF2-40B4-BE49-F238E27FC236}">
                <a16:creationId xmlns:a16="http://schemas.microsoft.com/office/drawing/2014/main" id="{021EAF19-8D3E-410F-AB79-B8971EFF88F8}"/>
              </a:ext>
            </a:extLst>
          </p:cNvPr>
          <p:cNvPicPr>
            <a:picLocks noChangeAspect="1"/>
          </p:cNvPicPr>
          <p:nvPr/>
        </p:nvPicPr>
        <p:blipFill rotWithShape="1">
          <a:blip r:embed="rId2">
            <a:grayscl/>
          </a:blip>
          <a:srcRect l="6375" t="30810" r="6375" b="13862"/>
          <a:stretch/>
        </p:blipFill>
        <p:spPr>
          <a:xfrm>
            <a:off x="1676077" y="2756628"/>
            <a:ext cx="8861435" cy="3159298"/>
          </a:xfrm>
          <a:prstGeom prst="rect">
            <a:avLst/>
          </a:prstGeom>
          <a:ln>
            <a:noFill/>
          </a:ln>
          <a:effectLst>
            <a:outerShdw blurRad="292100" dist="139700" dir="2700000" algn="tl" rotWithShape="0">
              <a:srgbClr val="333333">
                <a:alpha val="65000"/>
              </a:srgbClr>
            </a:outerShdw>
          </a:effectLst>
        </p:spPr>
      </p:pic>
      <p:pic>
        <p:nvPicPr>
          <p:cNvPr id="7" name="Google Shape;333;p1">
            <a:extLst>
              <a:ext uri="{FF2B5EF4-FFF2-40B4-BE49-F238E27FC236}">
                <a16:creationId xmlns:a16="http://schemas.microsoft.com/office/drawing/2014/main" id="{7CB05C6D-CE2B-4C7D-9808-DB1110CFC1BA}"/>
              </a:ext>
            </a:extLst>
          </p:cNvPr>
          <p:cNvPicPr preferRelativeResize="0"/>
          <p:nvPr/>
        </p:nvPicPr>
        <p:blipFill rotWithShape="1">
          <a:blip r:embed="rId3">
            <a:alphaModFix/>
          </a:blip>
          <a:srcRect/>
          <a:stretch/>
        </p:blipFill>
        <p:spPr>
          <a:xfrm>
            <a:off x="9814761" y="443828"/>
            <a:ext cx="1187051" cy="411359"/>
          </a:xfrm>
          <a:prstGeom prst="rect">
            <a:avLst/>
          </a:prstGeom>
          <a:noFill/>
          <a:ln>
            <a:noFill/>
          </a:ln>
        </p:spPr>
      </p:pic>
    </p:spTree>
    <p:extLst>
      <p:ext uri="{BB962C8B-B14F-4D97-AF65-F5344CB8AC3E}">
        <p14:creationId xmlns:p14="http://schemas.microsoft.com/office/powerpoint/2010/main" val="817634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D02D1-596B-40CE-868C-868DFE129392}"/>
              </a:ext>
            </a:extLst>
          </p:cNvPr>
          <p:cNvSpPr>
            <a:spLocks noGrp="1"/>
          </p:cNvSpPr>
          <p:nvPr>
            <p:ph type="title"/>
          </p:nvPr>
        </p:nvSpPr>
        <p:spPr/>
        <p:txBody>
          <a:bodyPr/>
          <a:lstStyle/>
          <a:p>
            <a:r>
              <a:rPr lang="en-US" dirty="0"/>
              <a:t>BRIDGING S.A AND M.B</a:t>
            </a:r>
          </a:p>
        </p:txBody>
      </p:sp>
      <p:sp>
        <p:nvSpPr>
          <p:cNvPr id="3" name="Content Placeholder 2">
            <a:extLst>
              <a:ext uri="{FF2B5EF4-FFF2-40B4-BE49-F238E27FC236}">
                <a16:creationId xmlns:a16="http://schemas.microsoft.com/office/drawing/2014/main" id="{2B8AEDFC-0202-4F56-8445-0F09E455A0E1}"/>
              </a:ext>
            </a:extLst>
          </p:cNvPr>
          <p:cNvSpPr>
            <a:spLocks noGrp="1"/>
          </p:cNvSpPr>
          <p:nvPr>
            <p:ph idx="1"/>
          </p:nvPr>
        </p:nvSpPr>
        <p:spPr/>
        <p:txBody>
          <a:bodyPr/>
          <a:lstStyle/>
          <a:p>
            <a:pPr marL="0" indent="0">
              <a:buNone/>
            </a:pPr>
            <a:endParaRPr lang="en-US" dirty="0"/>
          </a:p>
          <a:p>
            <a:pPr marL="0" indent="0">
              <a:buNone/>
            </a:pPr>
            <a:r>
              <a:rPr lang="en-US" dirty="0"/>
              <a:t>#1 Balanced the Data-Frame</a:t>
            </a:r>
          </a:p>
          <a:p>
            <a:pPr marL="0" indent="0">
              <a:buNone/>
            </a:pPr>
            <a:r>
              <a:rPr lang="en-US" dirty="0"/>
              <a:t>#2 Train Test Split – Input variable and Target variable </a:t>
            </a:r>
          </a:p>
          <a:p>
            <a:pPr marL="0" indent="0">
              <a:buNone/>
            </a:pPr>
            <a:r>
              <a:rPr lang="en-US" dirty="0"/>
              <a:t>#3 Punction Removal – check</a:t>
            </a:r>
          </a:p>
          <a:p>
            <a:pPr marL="0" indent="0">
              <a:buNone/>
            </a:pPr>
            <a:endParaRPr lang="en-US" dirty="0"/>
          </a:p>
        </p:txBody>
      </p:sp>
      <p:pic>
        <p:nvPicPr>
          <p:cNvPr id="4" name="Google Shape;333;p1">
            <a:extLst>
              <a:ext uri="{FF2B5EF4-FFF2-40B4-BE49-F238E27FC236}">
                <a16:creationId xmlns:a16="http://schemas.microsoft.com/office/drawing/2014/main" id="{7E20F8DD-DBAF-43A1-A0DB-F4F4A02143A8}"/>
              </a:ext>
            </a:extLst>
          </p:cNvPr>
          <p:cNvPicPr preferRelativeResize="0"/>
          <p:nvPr/>
        </p:nvPicPr>
        <p:blipFill rotWithShape="1">
          <a:blip r:embed="rId2">
            <a:alphaModFix/>
          </a:blip>
          <a:srcRect/>
          <a:stretch/>
        </p:blipFill>
        <p:spPr>
          <a:xfrm>
            <a:off x="9814761" y="443828"/>
            <a:ext cx="1187051" cy="411359"/>
          </a:xfrm>
          <a:prstGeom prst="rect">
            <a:avLst/>
          </a:prstGeom>
          <a:noFill/>
          <a:ln>
            <a:noFill/>
          </a:ln>
        </p:spPr>
      </p:pic>
      <p:pic>
        <p:nvPicPr>
          <p:cNvPr id="6" name="Picture 5">
            <a:extLst>
              <a:ext uri="{FF2B5EF4-FFF2-40B4-BE49-F238E27FC236}">
                <a16:creationId xmlns:a16="http://schemas.microsoft.com/office/drawing/2014/main" id="{16FEE39A-938D-460A-8AB2-9A3ECC6939D9}"/>
              </a:ext>
            </a:extLst>
          </p:cNvPr>
          <p:cNvPicPr>
            <a:picLocks noChangeAspect="1"/>
          </p:cNvPicPr>
          <p:nvPr/>
        </p:nvPicPr>
        <p:blipFill rotWithShape="1">
          <a:blip r:embed="rId3"/>
          <a:srcRect l="4181" t="36520" r="50000" b="3584"/>
          <a:stretch/>
        </p:blipFill>
        <p:spPr>
          <a:xfrm>
            <a:off x="6041041" y="1690688"/>
            <a:ext cx="5586334" cy="410567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980519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E805-D614-4FE4-B843-A4077B28F8C1}"/>
              </a:ext>
            </a:extLst>
          </p:cNvPr>
          <p:cNvSpPr>
            <a:spLocks noGrp="1"/>
          </p:cNvSpPr>
          <p:nvPr>
            <p:ph type="title"/>
          </p:nvPr>
        </p:nvSpPr>
        <p:spPr>
          <a:solidFill>
            <a:schemeClr val="tx1"/>
          </a:solidFill>
        </p:spPr>
        <p:txBody>
          <a:bodyPr>
            <a:normAutofit/>
          </a:bodyPr>
          <a:lstStyle/>
          <a:p>
            <a:pPr algn="ctr"/>
            <a:r>
              <a:rPr lang="en-IN" sz="4000" b="1" i="0" u="none" strike="noStrike" dirty="0">
                <a:solidFill>
                  <a:schemeClr val="bg1"/>
                </a:solidFill>
                <a:effectLst/>
                <a:cs typeface="Arial" panose="020B0604020202020204" pitchFamily="34" charset="0"/>
              </a:rPr>
              <a:t>Business Objective</a:t>
            </a:r>
            <a:endParaRPr lang="en-IN" sz="9600" dirty="0">
              <a:solidFill>
                <a:schemeClr val="bg1"/>
              </a:solidFill>
              <a:cs typeface="Arial" panose="020B0604020202020204" pitchFamily="34" charset="0"/>
            </a:endParaRPr>
          </a:p>
        </p:txBody>
      </p:sp>
      <p:sp>
        <p:nvSpPr>
          <p:cNvPr id="3" name="Content Placeholder 2">
            <a:extLst>
              <a:ext uri="{FF2B5EF4-FFF2-40B4-BE49-F238E27FC236}">
                <a16:creationId xmlns:a16="http://schemas.microsoft.com/office/drawing/2014/main" id="{735910C6-8389-4C73-B253-B495EA4237A3}"/>
              </a:ext>
            </a:extLst>
          </p:cNvPr>
          <p:cNvSpPr>
            <a:spLocks noGrp="1"/>
          </p:cNvSpPr>
          <p:nvPr>
            <p:ph idx="1"/>
          </p:nvPr>
        </p:nvSpPr>
        <p:spPr/>
        <p:txBody>
          <a:bodyPr>
            <a:normAutofit/>
          </a:bodyPr>
          <a:lstStyle/>
          <a:p>
            <a:pPr algn="just">
              <a:lnSpc>
                <a:spcPct val="100000"/>
              </a:lnSpc>
            </a:pPr>
            <a:r>
              <a:rPr lang="en-US" sz="3200" i="0" u="none" strike="noStrike" dirty="0">
                <a:solidFill>
                  <a:srgbClr val="123654"/>
                </a:solidFill>
                <a:effectLst/>
                <a:cs typeface="Times New Roman" panose="02020603050405020304" pitchFamily="18" charset="0"/>
              </a:rPr>
              <a:t>Myocardial Infarction(Commonly known as “Heart attack”)  is one of the most challenging problems of modern medicine. Acute myocardial infarction is associated with high mortality in the first year after it. The incidence of MI remains high in all countries. This is especially true for the urban population of highly developed countries, which are exposed to chronic stress factors, irregular and not always balanced nutrition.</a:t>
            </a:r>
            <a:endParaRPr lang="en-IN" sz="3600" dirty="0">
              <a:cs typeface="Times New Roman" panose="02020603050405020304" pitchFamily="18" charset="0"/>
            </a:endParaRPr>
          </a:p>
        </p:txBody>
      </p:sp>
      <p:pic>
        <p:nvPicPr>
          <p:cNvPr id="4" name="Google Shape;333;p1">
            <a:extLst>
              <a:ext uri="{FF2B5EF4-FFF2-40B4-BE49-F238E27FC236}">
                <a16:creationId xmlns:a16="http://schemas.microsoft.com/office/drawing/2014/main" id="{8A9ABFAC-467D-4C2F-A649-9D12CBD5B11D}"/>
              </a:ext>
            </a:extLst>
          </p:cNvPr>
          <p:cNvPicPr preferRelativeResize="0"/>
          <p:nvPr/>
        </p:nvPicPr>
        <p:blipFill rotWithShape="1">
          <a:blip r:embed="rId2">
            <a:alphaModFix/>
          </a:blip>
          <a:srcRect/>
          <a:stretch/>
        </p:blipFill>
        <p:spPr>
          <a:xfrm>
            <a:off x="10249299" y="475357"/>
            <a:ext cx="1187051" cy="411359"/>
          </a:xfrm>
          <a:prstGeom prst="rect">
            <a:avLst/>
          </a:prstGeom>
          <a:noFill/>
          <a:ln>
            <a:noFill/>
          </a:ln>
        </p:spPr>
      </p:pic>
    </p:spTree>
    <p:extLst>
      <p:ext uri="{BB962C8B-B14F-4D97-AF65-F5344CB8AC3E}">
        <p14:creationId xmlns:p14="http://schemas.microsoft.com/office/powerpoint/2010/main" val="3396256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5AD-B057-4EA5-B48A-24A4E5E3264F}"/>
              </a:ext>
            </a:extLst>
          </p:cNvPr>
          <p:cNvSpPr>
            <a:spLocks noGrp="1"/>
          </p:cNvSpPr>
          <p:nvPr>
            <p:ph type="title"/>
          </p:nvPr>
        </p:nvSpPr>
        <p:spPr/>
        <p:txBody>
          <a:bodyPr/>
          <a:lstStyle/>
          <a:p>
            <a:r>
              <a:rPr lang="en-US" dirty="0"/>
              <a:t>MODEL BUILDING…</a:t>
            </a:r>
            <a:r>
              <a:rPr lang="en-US" sz="3000" dirty="0"/>
              <a:t>	 V-COUNT</a:t>
            </a:r>
          </a:p>
        </p:txBody>
      </p:sp>
      <p:sp>
        <p:nvSpPr>
          <p:cNvPr id="3" name="Content Placeholder 2">
            <a:extLst>
              <a:ext uri="{FF2B5EF4-FFF2-40B4-BE49-F238E27FC236}">
                <a16:creationId xmlns:a16="http://schemas.microsoft.com/office/drawing/2014/main" id="{16D599CE-0966-4099-8E44-FC543D0CA430}"/>
              </a:ext>
            </a:extLst>
          </p:cNvPr>
          <p:cNvSpPr>
            <a:spLocks noGrp="1"/>
          </p:cNvSpPr>
          <p:nvPr>
            <p:ph idx="1"/>
          </p:nvPr>
        </p:nvSpPr>
        <p:spPr/>
        <p:style>
          <a:lnRef idx="0">
            <a:schemeClr val="dk1"/>
          </a:lnRef>
          <a:fillRef idx="3">
            <a:schemeClr val="dk1"/>
          </a:fillRef>
          <a:effectRef idx="3">
            <a:schemeClr val="dk1"/>
          </a:effectRef>
          <a:fontRef idx="minor">
            <a:schemeClr val="lt1"/>
          </a:fontRef>
        </p:style>
        <p:txBody>
          <a:bodyPr/>
          <a:lstStyle/>
          <a:p>
            <a:pPr marL="0" indent="0">
              <a:buNone/>
            </a:pPr>
            <a:endParaRPr lang="en-US" dirty="0"/>
          </a:p>
          <a:p>
            <a:pPr marL="0" indent="0">
              <a:buNone/>
            </a:pPr>
            <a:r>
              <a:rPr lang="en-US" dirty="0"/>
              <a:t>	         Gaussian Naïve Bayes				  Multinomial Naïve Bayes</a:t>
            </a:r>
          </a:p>
          <a:p>
            <a:pPr marL="0" indent="0">
              <a:buNone/>
            </a:pPr>
            <a:endParaRPr lang="en-US" dirty="0"/>
          </a:p>
        </p:txBody>
      </p:sp>
      <p:pic>
        <p:nvPicPr>
          <p:cNvPr id="4" name="Google Shape;333;p1">
            <a:extLst>
              <a:ext uri="{FF2B5EF4-FFF2-40B4-BE49-F238E27FC236}">
                <a16:creationId xmlns:a16="http://schemas.microsoft.com/office/drawing/2014/main" id="{333C144B-00FD-46C9-B988-3E44D1626CB6}"/>
              </a:ext>
            </a:extLst>
          </p:cNvPr>
          <p:cNvPicPr preferRelativeResize="0"/>
          <p:nvPr/>
        </p:nvPicPr>
        <p:blipFill rotWithShape="1">
          <a:blip r:embed="rId2">
            <a:alphaModFix/>
          </a:blip>
          <a:srcRect/>
          <a:stretch/>
        </p:blipFill>
        <p:spPr>
          <a:xfrm>
            <a:off x="9814761" y="443828"/>
            <a:ext cx="1187051" cy="411359"/>
          </a:xfrm>
          <a:prstGeom prst="rect">
            <a:avLst/>
          </a:prstGeom>
          <a:noFill/>
          <a:ln>
            <a:noFill/>
          </a:ln>
        </p:spPr>
      </p:pic>
      <p:pic>
        <p:nvPicPr>
          <p:cNvPr id="6" name="Picture 5">
            <a:extLst>
              <a:ext uri="{FF2B5EF4-FFF2-40B4-BE49-F238E27FC236}">
                <a16:creationId xmlns:a16="http://schemas.microsoft.com/office/drawing/2014/main" id="{26EE1A89-28E0-4438-B237-964952B62BEC}"/>
              </a:ext>
            </a:extLst>
          </p:cNvPr>
          <p:cNvPicPr>
            <a:picLocks noChangeAspect="1"/>
          </p:cNvPicPr>
          <p:nvPr/>
        </p:nvPicPr>
        <p:blipFill rotWithShape="1">
          <a:blip r:embed="rId3"/>
          <a:srcRect l="4303" t="50584" r="56844" b="22172"/>
          <a:stretch/>
        </p:blipFill>
        <p:spPr>
          <a:xfrm>
            <a:off x="1079294" y="3282462"/>
            <a:ext cx="4736892" cy="1867450"/>
          </a:xfrm>
          <a:prstGeom prst="rect">
            <a:avLst/>
          </a:prstGeom>
        </p:spPr>
      </p:pic>
      <p:cxnSp>
        <p:nvCxnSpPr>
          <p:cNvPr id="9" name="Straight Connector 8">
            <a:extLst>
              <a:ext uri="{FF2B5EF4-FFF2-40B4-BE49-F238E27FC236}">
                <a16:creationId xmlns:a16="http://schemas.microsoft.com/office/drawing/2014/main" id="{6743627D-9C1F-45F7-8077-0A365E965761}"/>
              </a:ext>
            </a:extLst>
          </p:cNvPr>
          <p:cNvCxnSpPr>
            <a:cxnSpLocks/>
          </p:cNvCxnSpPr>
          <p:nvPr/>
        </p:nvCxnSpPr>
        <p:spPr>
          <a:xfrm>
            <a:off x="6106795" y="2803161"/>
            <a:ext cx="0" cy="27066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634E567-2827-4442-84F3-F19EFD43B283}"/>
              </a:ext>
            </a:extLst>
          </p:cNvPr>
          <p:cNvPicPr>
            <a:picLocks noChangeAspect="1"/>
          </p:cNvPicPr>
          <p:nvPr/>
        </p:nvPicPr>
        <p:blipFill rotWithShape="1">
          <a:blip r:embed="rId4"/>
          <a:srcRect l="4802" t="60513" r="56346" b="14170"/>
          <a:stretch/>
        </p:blipFill>
        <p:spPr>
          <a:xfrm>
            <a:off x="6375595" y="3282462"/>
            <a:ext cx="4736892" cy="1867450"/>
          </a:xfrm>
          <a:prstGeom prst="rect">
            <a:avLst/>
          </a:prstGeom>
        </p:spPr>
      </p:pic>
    </p:spTree>
    <p:extLst>
      <p:ext uri="{BB962C8B-B14F-4D97-AF65-F5344CB8AC3E}">
        <p14:creationId xmlns:p14="http://schemas.microsoft.com/office/powerpoint/2010/main" val="3743357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0BCA9-E159-4DF4-82E1-73FFDDEA7DCA}"/>
              </a:ext>
            </a:extLst>
          </p:cNvPr>
          <p:cNvSpPr>
            <a:spLocks noGrp="1"/>
          </p:cNvSpPr>
          <p:nvPr>
            <p:ph type="title"/>
          </p:nvPr>
        </p:nvSpPr>
        <p:spPr/>
        <p:txBody>
          <a:bodyPr/>
          <a:lstStyle/>
          <a:p>
            <a:r>
              <a:rPr lang="en-US" dirty="0"/>
              <a:t>MODEL BUILDING…</a:t>
            </a:r>
            <a:r>
              <a:rPr lang="en-US" sz="3000" dirty="0"/>
              <a:t>	 V-COUNT</a:t>
            </a:r>
          </a:p>
        </p:txBody>
      </p:sp>
      <p:sp>
        <p:nvSpPr>
          <p:cNvPr id="3" name="Content Placeholder 2">
            <a:extLst>
              <a:ext uri="{FF2B5EF4-FFF2-40B4-BE49-F238E27FC236}">
                <a16:creationId xmlns:a16="http://schemas.microsoft.com/office/drawing/2014/main" id="{5913D0FA-0A95-4CCF-8F8A-83449A6849F8}"/>
              </a:ext>
            </a:extLst>
          </p:cNvPr>
          <p:cNvSpPr>
            <a:spLocks noGrp="1"/>
          </p:cNvSpPr>
          <p:nvPr>
            <p:ph idx="1"/>
          </p:nvPr>
        </p:nvSpPr>
        <p:spPr/>
        <p:style>
          <a:lnRef idx="0">
            <a:schemeClr val="dk1"/>
          </a:lnRef>
          <a:fillRef idx="3">
            <a:schemeClr val="dk1"/>
          </a:fillRef>
          <a:effectRef idx="3">
            <a:schemeClr val="dk1"/>
          </a:effectRef>
          <a:fontRef idx="minor">
            <a:schemeClr val="lt1"/>
          </a:fontRef>
        </p:style>
        <p:txBody>
          <a:bodyPr/>
          <a:lstStyle/>
          <a:p>
            <a:pPr marL="0" indent="0">
              <a:buNone/>
            </a:pPr>
            <a:endParaRPr lang="en-US" dirty="0"/>
          </a:p>
        </p:txBody>
      </p:sp>
      <p:pic>
        <p:nvPicPr>
          <p:cNvPr id="4" name="Google Shape;333;p1">
            <a:extLst>
              <a:ext uri="{FF2B5EF4-FFF2-40B4-BE49-F238E27FC236}">
                <a16:creationId xmlns:a16="http://schemas.microsoft.com/office/drawing/2014/main" id="{53032F24-74BD-4356-9592-4AE63C495D90}"/>
              </a:ext>
            </a:extLst>
          </p:cNvPr>
          <p:cNvPicPr preferRelativeResize="0"/>
          <p:nvPr/>
        </p:nvPicPr>
        <p:blipFill rotWithShape="1">
          <a:blip r:embed="rId2">
            <a:alphaModFix/>
          </a:blip>
          <a:srcRect/>
          <a:stretch/>
        </p:blipFill>
        <p:spPr>
          <a:xfrm>
            <a:off x="9814761" y="443828"/>
            <a:ext cx="1187051" cy="411359"/>
          </a:xfrm>
          <a:prstGeom prst="rect">
            <a:avLst/>
          </a:prstGeom>
          <a:noFill/>
          <a:ln>
            <a:noFill/>
          </a:ln>
        </p:spPr>
      </p:pic>
      <p:pic>
        <p:nvPicPr>
          <p:cNvPr id="7" name="Picture 6">
            <a:extLst>
              <a:ext uri="{FF2B5EF4-FFF2-40B4-BE49-F238E27FC236}">
                <a16:creationId xmlns:a16="http://schemas.microsoft.com/office/drawing/2014/main" id="{27B25E4C-E8F3-4DFC-8354-CC11BB82FA99}"/>
              </a:ext>
            </a:extLst>
          </p:cNvPr>
          <p:cNvPicPr>
            <a:picLocks noChangeAspect="1"/>
          </p:cNvPicPr>
          <p:nvPr/>
        </p:nvPicPr>
        <p:blipFill rotWithShape="1">
          <a:blip r:embed="rId3"/>
          <a:srcRect l="3689" t="34309" r="57212" b="37699"/>
          <a:stretch/>
        </p:blipFill>
        <p:spPr>
          <a:xfrm>
            <a:off x="995192" y="2078709"/>
            <a:ext cx="4776422" cy="1922585"/>
          </a:xfrm>
          <a:prstGeom prst="rect">
            <a:avLst/>
          </a:prstGeom>
        </p:spPr>
      </p:pic>
      <p:cxnSp>
        <p:nvCxnSpPr>
          <p:cNvPr id="8" name="Straight Connector 7">
            <a:extLst>
              <a:ext uri="{FF2B5EF4-FFF2-40B4-BE49-F238E27FC236}">
                <a16:creationId xmlns:a16="http://schemas.microsoft.com/office/drawing/2014/main" id="{EB233950-0E46-48BE-8573-2B747CCC35E0}"/>
              </a:ext>
            </a:extLst>
          </p:cNvPr>
          <p:cNvCxnSpPr>
            <a:cxnSpLocks/>
          </p:cNvCxnSpPr>
          <p:nvPr/>
        </p:nvCxnSpPr>
        <p:spPr>
          <a:xfrm>
            <a:off x="6095072" y="1946036"/>
            <a:ext cx="0" cy="19694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FD7ACF3-A39A-4C98-B8FB-2BD1D36D431A}"/>
              </a:ext>
            </a:extLst>
          </p:cNvPr>
          <p:cNvPicPr>
            <a:picLocks noChangeAspect="1"/>
          </p:cNvPicPr>
          <p:nvPr/>
        </p:nvPicPr>
        <p:blipFill rotWithShape="1">
          <a:blip r:embed="rId4"/>
          <a:srcRect l="4765" t="41109" r="56058" b="32213"/>
          <a:stretch/>
        </p:blipFill>
        <p:spPr>
          <a:xfrm>
            <a:off x="6441977" y="2078708"/>
            <a:ext cx="4776423" cy="1922585"/>
          </a:xfrm>
          <a:prstGeom prst="rect">
            <a:avLst/>
          </a:prstGeom>
        </p:spPr>
      </p:pic>
      <p:pic>
        <p:nvPicPr>
          <p:cNvPr id="16" name="Picture 15">
            <a:extLst>
              <a:ext uri="{FF2B5EF4-FFF2-40B4-BE49-F238E27FC236}">
                <a16:creationId xmlns:a16="http://schemas.microsoft.com/office/drawing/2014/main" id="{E7E081EC-4F09-46DA-AE43-D07DD0CD5C03}"/>
              </a:ext>
            </a:extLst>
          </p:cNvPr>
          <p:cNvPicPr>
            <a:picLocks noChangeAspect="1"/>
          </p:cNvPicPr>
          <p:nvPr/>
        </p:nvPicPr>
        <p:blipFill rotWithShape="1">
          <a:blip r:embed="rId5"/>
          <a:srcRect l="3997" t="37943" r="56827" b="34009"/>
          <a:stretch/>
        </p:blipFill>
        <p:spPr>
          <a:xfrm>
            <a:off x="3718584" y="4136230"/>
            <a:ext cx="4776422" cy="1922585"/>
          </a:xfrm>
          <a:prstGeom prst="rect">
            <a:avLst/>
          </a:prstGeom>
        </p:spPr>
      </p:pic>
      <p:sp>
        <p:nvSpPr>
          <p:cNvPr id="19" name="Rectangle: Rounded Corners 18">
            <a:extLst>
              <a:ext uri="{FF2B5EF4-FFF2-40B4-BE49-F238E27FC236}">
                <a16:creationId xmlns:a16="http://schemas.microsoft.com/office/drawing/2014/main" id="{FE7885FE-B768-4DA7-9037-606519221055}"/>
              </a:ext>
            </a:extLst>
          </p:cNvPr>
          <p:cNvSpPr/>
          <p:nvPr/>
        </p:nvSpPr>
        <p:spPr>
          <a:xfrm>
            <a:off x="3303934" y="4147085"/>
            <a:ext cx="398585" cy="1884087"/>
          </a:xfrm>
          <a:prstGeom prst="roundRect">
            <a:avLst/>
          </a:prstGeom>
          <a:solidFill>
            <a:schemeClr val="tx1">
              <a:lumMod val="95000"/>
              <a:lumOff val="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t>R</a:t>
            </a:r>
          </a:p>
          <a:p>
            <a:pPr algn="ctr"/>
            <a:r>
              <a:rPr lang="en-US" sz="1600" dirty="0"/>
              <a:t>A</a:t>
            </a:r>
          </a:p>
          <a:p>
            <a:pPr algn="ctr"/>
            <a:r>
              <a:rPr lang="en-US" sz="1600" dirty="0"/>
              <a:t>N</a:t>
            </a:r>
          </a:p>
          <a:p>
            <a:pPr algn="ctr"/>
            <a:r>
              <a:rPr lang="en-US" sz="1600" dirty="0"/>
              <a:t>D</a:t>
            </a:r>
          </a:p>
          <a:p>
            <a:pPr algn="ctr"/>
            <a:r>
              <a:rPr lang="en-US" sz="1600" dirty="0"/>
              <a:t>O</a:t>
            </a:r>
          </a:p>
          <a:p>
            <a:pPr algn="ctr"/>
            <a:r>
              <a:rPr lang="en-US" sz="1600" dirty="0"/>
              <a:t>M</a:t>
            </a:r>
          </a:p>
        </p:txBody>
      </p:sp>
      <p:sp>
        <p:nvSpPr>
          <p:cNvPr id="20" name="Rectangle: Rounded Corners 19">
            <a:extLst>
              <a:ext uri="{FF2B5EF4-FFF2-40B4-BE49-F238E27FC236}">
                <a16:creationId xmlns:a16="http://schemas.microsoft.com/office/drawing/2014/main" id="{2AC22144-222D-47E1-A49A-5B9E8A5DF987}"/>
              </a:ext>
            </a:extLst>
          </p:cNvPr>
          <p:cNvSpPr/>
          <p:nvPr/>
        </p:nvSpPr>
        <p:spPr>
          <a:xfrm>
            <a:off x="8511071" y="4147085"/>
            <a:ext cx="398585" cy="1884087"/>
          </a:xfrm>
          <a:prstGeom prst="roundRect">
            <a:avLst/>
          </a:prstGeom>
          <a:solidFill>
            <a:schemeClr val="tx1">
              <a:lumMod val="95000"/>
              <a:lumOff val="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t>F</a:t>
            </a:r>
          </a:p>
          <a:p>
            <a:pPr algn="ctr"/>
            <a:r>
              <a:rPr lang="en-US" sz="1600" dirty="0"/>
              <a:t>O</a:t>
            </a:r>
          </a:p>
          <a:p>
            <a:pPr algn="ctr"/>
            <a:r>
              <a:rPr lang="en-US" sz="1600" dirty="0"/>
              <a:t>R</a:t>
            </a:r>
          </a:p>
          <a:p>
            <a:pPr algn="ctr"/>
            <a:r>
              <a:rPr lang="en-US" sz="1600" dirty="0"/>
              <a:t>E</a:t>
            </a:r>
          </a:p>
          <a:p>
            <a:pPr algn="ctr"/>
            <a:r>
              <a:rPr lang="en-US" sz="1600" dirty="0"/>
              <a:t>S</a:t>
            </a:r>
          </a:p>
          <a:p>
            <a:pPr algn="ctr"/>
            <a:r>
              <a:rPr lang="en-US" sz="1600" dirty="0"/>
              <a:t>T</a:t>
            </a:r>
          </a:p>
        </p:txBody>
      </p:sp>
      <p:sp>
        <p:nvSpPr>
          <p:cNvPr id="22" name="Rectangle: Rounded Corners 21">
            <a:extLst>
              <a:ext uri="{FF2B5EF4-FFF2-40B4-BE49-F238E27FC236}">
                <a16:creationId xmlns:a16="http://schemas.microsoft.com/office/drawing/2014/main" id="{5B71E9D5-2146-417F-B9E9-F7EF1C095E42}"/>
              </a:ext>
            </a:extLst>
          </p:cNvPr>
          <p:cNvSpPr/>
          <p:nvPr/>
        </p:nvSpPr>
        <p:spPr>
          <a:xfrm>
            <a:off x="973600" y="3788965"/>
            <a:ext cx="1670510" cy="253085"/>
          </a:xfrm>
          <a:prstGeom prst="roundRect">
            <a:avLst/>
          </a:prstGeom>
          <a:solidFill>
            <a:schemeClr val="tx1">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t>S V M</a:t>
            </a:r>
          </a:p>
        </p:txBody>
      </p:sp>
      <p:sp>
        <p:nvSpPr>
          <p:cNvPr id="23" name="Rectangle: Rounded Corners 22">
            <a:extLst>
              <a:ext uri="{FF2B5EF4-FFF2-40B4-BE49-F238E27FC236}">
                <a16:creationId xmlns:a16="http://schemas.microsoft.com/office/drawing/2014/main" id="{D01B7718-B4BA-4F13-B3F9-29068BED8083}"/>
              </a:ext>
            </a:extLst>
          </p:cNvPr>
          <p:cNvSpPr/>
          <p:nvPr/>
        </p:nvSpPr>
        <p:spPr>
          <a:xfrm>
            <a:off x="9587300" y="3792231"/>
            <a:ext cx="1670510" cy="253085"/>
          </a:xfrm>
          <a:prstGeom prst="roundRect">
            <a:avLst/>
          </a:prstGeom>
          <a:solidFill>
            <a:schemeClr val="tx1">
              <a:lumMod val="50000"/>
              <a:lumOff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a:t>L R C</a:t>
            </a:r>
          </a:p>
        </p:txBody>
      </p:sp>
    </p:spTree>
    <p:extLst>
      <p:ext uri="{BB962C8B-B14F-4D97-AF65-F5344CB8AC3E}">
        <p14:creationId xmlns:p14="http://schemas.microsoft.com/office/powerpoint/2010/main" val="3956638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F6BD-FE58-4E8B-9770-2F2D74ABEE7C}"/>
              </a:ext>
            </a:extLst>
          </p:cNvPr>
          <p:cNvSpPr>
            <a:spLocks noGrp="1"/>
          </p:cNvSpPr>
          <p:nvPr>
            <p:ph type="title"/>
          </p:nvPr>
        </p:nvSpPr>
        <p:spPr/>
        <p:txBody>
          <a:bodyPr/>
          <a:lstStyle/>
          <a:p>
            <a:r>
              <a:rPr lang="en-US" dirty="0"/>
              <a:t>MODEL COMPARISON</a:t>
            </a:r>
          </a:p>
        </p:txBody>
      </p:sp>
      <p:pic>
        <p:nvPicPr>
          <p:cNvPr id="7" name="Picture 6">
            <a:extLst>
              <a:ext uri="{FF2B5EF4-FFF2-40B4-BE49-F238E27FC236}">
                <a16:creationId xmlns:a16="http://schemas.microsoft.com/office/drawing/2014/main" id="{40597CBB-109E-4958-843F-1DECA4903670}"/>
              </a:ext>
            </a:extLst>
          </p:cNvPr>
          <p:cNvPicPr>
            <a:picLocks noChangeAspect="1"/>
          </p:cNvPicPr>
          <p:nvPr/>
        </p:nvPicPr>
        <p:blipFill rotWithShape="1">
          <a:blip r:embed="rId2"/>
          <a:srcRect l="6198" t="28624" r="60164" b="14736"/>
          <a:stretch/>
        </p:blipFill>
        <p:spPr>
          <a:xfrm>
            <a:off x="5595424" y="1690688"/>
            <a:ext cx="5472484" cy="4777863"/>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E9C4709-DE77-4D5B-BFDC-B9652E3568F6}"/>
              </a:ext>
            </a:extLst>
          </p:cNvPr>
          <p:cNvPicPr>
            <a:picLocks noChangeAspect="1"/>
          </p:cNvPicPr>
          <p:nvPr/>
        </p:nvPicPr>
        <p:blipFill rotWithShape="1">
          <a:blip r:embed="rId3"/>
          <a:srcRect l="5164" t="37809" r="60778" b="37699"/>
          <a:stretch/>
        </p:blipFill>
        <p:spPr>
          <a:xfrm rot="20282862">
            <a:off x="636226" y="2739146"/>
            <a:ext cx="4321115" cy="1747166"/>
          </a:xfrm>
          <a:prstGeom prst="rect">
            <a:avLst/>
          </a:prstGeom>
          <a:ln>
            <a:noFill/>
          </a:ln>
          <a:effectLst>
            <a:outerShdw blurRad="190500" algn="tl" rotWithShape="0">
              <a:srgbClr val="000000">
                <a:alpha val="70000"/>
              </a:srgbClr>
            </a:outerShdw>
          </a:effectLst>
        </p:spPr>
      </p:pic>
      <p:sp>
        <p:nvSpPr>
          <p:cNvPr id="36" name="TextBox 35">
            <a:extLst>
              <a:ext uri="{FF2B5EF4-FFF2-40B4-BE49-F238E27FC236}">
                <a16:creationId xmlns:a16="http://schemas.microsoft.com/office/drawing/2014/main" id="{3004C013-1F9C-418E-9495-1EDDC0B3078D}"/>
              </a:ext>
            </a:extLst>
          </p:cNvPr>
          <p:cNvSpPr txBox="1"/>
          <p:nvPr/>
        </p:nvSpPr>
        <p:spPr>
          <a:xfrm rot="20215523">
            <a:off x="2403231" y="5181599"/>
            <a:ext cx="2836985" cy="553998"/>
          </a:xfrm>
          <a:prstGeom prst="rect">
            <a:avLst/>
          </a:prstGeom>
          <a:noFill/>
        </p:spPr>
        <p:txBody>
          <a:bodyPr wrap="square" rtlCol="0">
            <a:spAutoFit/>
          </a:bodyPr>
          <a:lstStyle/>
          <a:p>
            <a:r>
              <a:rPr lang="en-US" sz="3000" dirty="0">
                <a:solidFill>
                  <a:schemeClr val="bg1">
                    <a:lumMod val="75000"/>
                  </a:schemeClr>
                </a:solidFill>
              </a:rPr>
              <a:t>V – COUNT</a:t>
            </a:r>
          </a:p>
        </p:txBody>
      </p:sp>
      <p:pic>
        <p:nvPicPr>
          <p:cNvPr id="44" name="Google Shape;333;p1">
            <a:extLst>
              <a:ext uri="{FF2B5EF4-FFF2-40B4-BE49-F238E27FC236}">
                <a16:creationId xmlns:a16="http://schemas.microsoft.com/office/drawing/2014/main" id="{8AEF5338-F011-4F86-8B8D-5AC907011546}"/>
              </a:ext>
            </a:extLst>
          </p:cNvPr>
          <p:cNvPicPr preferRelativeResize="0"/>
          <p:nvPr/>
        </p:nvPicPr>
        <p:blipFill rotWithShape="1">
          <a:blip r:embed="rId4">
            <a:alphaModFix/>
          </a:blip>
          <a:srcRect/>
          <a:stretch/>
        </p:blipFill>
        <p:spPr>
          <a:xfrm>
            <a:off x="9814761" y="443828"/>
            <a:ext cx="1187051" cy="411359"/>
          </a:xfrm>
          <a:prstGeom prst="rect">
            <a:avLst/>
          </a:prstGeom>
          <a:noFill/>
          <a:ln>
            <a:noFill/>
          </a:ln>
        </p:spPr>
      </p:pic>
    </p:spTree>
    <p:extLst>
      <p:ext uri="{BB962C8B-B14F-4D97-AF65-F5344CB8AC3E}">
        <p14:creationId xmlns:p14="http://schemas.microsoft.com/office/powerpoint/2010/main" val="1352890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EE303-437E-419C-8FCD-1FC92B42264D}"/>
              </a:ext>
            </a:extLst>
          </p:cNvPr>
          <p:cNvSpPr>
            <a:spLocks noGrp="1"/>
          </p:cNvSpPr>
          <p:nvPr>
            <p:ph type="title"/>
          </p:nvPr>
        </p:nvSpPr>
        <p:spPr/>
        <p:txBody>
          <a:bodyPr/>
          <a:lstStyle/>
          <a:p>
            <a:r>
              <a:rPr lang="en-US" dirty="0"/>
              <a:t>MODEL BUILDING…</a:t>
            </a:r>
            <a:r>
              <a:rPr lang="en-US" sz="3000" dirty="0"/>
              <a:t>	   TF-IDF</a:t>
            </a:r>
          </a:p>
        </p:txBody>
      </p:sp>
      <p:sp>
        <p:nvSpPr>
          <p:cNvPr id="3" name="Content Placeholder 2">
            <a:extLst>
              <a:ext uri="{FF2B5EF4-FFF2-40B4-BE49-F238E27FC236}">
                <a16:creationId xmlns:a16="http://schemas.microsoft.com/office/drawing/2014/main" id="{8B1E47B8-4BE2-47E4-95E5-CA1D63013C34}"/>
              </a:ext>
            </a:extLst>
          </p:cNvPr>
          <p:cNvSpPr>
            <a:spLocks noGrp="1"/>
          </p:cNvSpPr>
          <p:nvPr>
            <p:ph idx="1"/>
          </p:nvPr>
        </p:nvSpPr>
        <p:spPr/>
        <p:style>
          <a:lnRef idx="0">
            <a:schemeClr val="dk1"/>
          </a:lnRef>
          <a:fillRef idx="3">
            <a:schemeClr val="dk1"/>
          </a:fillRef>
          <a:effectRef idx="3">
            <a:schemeClr val="dk1"/>
          </a:effectRef>
          <a:fontRef idx="minor">
            <a:schemeClr val="lt1"/>
          </a:fontRef>
        </p:style>
        <p:txBody>
          <a:bodyPr/>
          <a:lstStyle/>
          <a:p>
            <a:pPr marL="0" indent="0">
              <a:buNone/>
            </a:pPr>
            <a:endParaRPr lang="en-US" dirty="0"/>
          </a:p>
          <a:p>
            <a:pPr marL="0" indent="0">
              <a:buNone/>
            </a:pPr>
            <a:r>
              <a:rPr lang="en-US" dirty="0"/>
              <a:t>	LOGISTIC REGRESSION CLASSIFIER</a:t>
            </a:r>
          </a:p>
        </p:txBody>
      </p:sp>
      <p:pic>
        <p:nvPicPr>
          <p:cNvPr id="5" name="Picture 4">
            <a:extLst>
              <a:ext uri="{FF2B5EF4-FFF2-40B4-BE49-F238E27FC236}">
                <a16:creationId xmlns:a16="http://schemas.microsoft.com/office/drawing/2014/main" id="{B4051B3B-066B-4F8F-9B30-F2A3F8B27040}"/>
              </a:ext>
            </a:extLst>
          </p:cNvPr>
          <p:cNvPicPr>
            <a:picLocks noChangeAspect="1"/>
          </p:cNvPicPr>
          <p:nvPr/>
        </p:nvPicPr>
        <p:blipFill rotWithShape="1">
          <a:blip r:embed="rId2"/>
          <a:srcRect l="4918" t="47212" r="53279" b="22829"/>
          <a:stretch/>
        </p:blipFill>
        <p:spPr>
          <a:xfrm>
            <a:off x="1010140" y="3102963"/>
            <a:ext cx="5096655" cy="2053653"/>
          </a:xfrm>
          <a:prstGeom prst="rect">
            <a:avLst/>
          </a:prstGeom>
        </p:spPr>
      </p:pic>
      <p:pic>
        <p:nvPicPr>
          <p:cNvPr id="7" name="Picture 6">
            <a:extLst>
              <a:ext uri="{FF2B5EF4-FFF2-40B4-BE49-F238E27FC236}">
                <a16:creationId xmlns:a16="http://schemas.microsoft.com/office/drawing/2014/main" id="{25B4E58A-9BBA-48BB-8BDB-3557499A2BBC}"/>
              </a:ext>
            </a:extLst>
          </p:cNvPr>
          <p:cNvPicPr>
            <a:picLocks noChangeAspect="1"/>
          </p:cNvPicPr>
          <p:nvPr/>
        </p:nvPicPr>
        <p:blipFill rotWithShape="1">
          <a:blip r:embed="rId3"/>
          <a:srcRect l="4795" t="29718" r="60838" b="12958"/>
          <a:stretch/>
        </p:blipFill>
        <p:spPr>
          <a:xfrm>
            <a:off x="6676572" y="2025927"/>
            <a:ext cx="4190001" cy="3929395"/>
          </a:xfrm>
          <a:prstGeom prst="rect">
            <a:avLst/>
          </a:prstGeom>
        </p:spPr>
      </p:pic>
      <p:pic>
        <p:nvPicPr>
          <p:cNvPr id="8" name="Google Shape;333;p1">
            <a:extLst>
              <a:ext uri="{FF2B5EF4-FFF2-40B4-BE49-F238E27FC236}">
                <a16:creationId xmlns:a16="http://schemas.microsoft.com/office/drawing/2014/main" id="{59831404-CDB1-4A67-9B4F-507F4214EB47}"/>
              </a:ext>
            </a:extLst>
          </p:cNvPr>
          <p:cNvPicPr preferRelativeResize="0"/>
          <p:nvPr/>
        </p:nvPicPr>
        <p:blipFill rotWithShape="1">
          <a:blip r:embed="rId4">
            <a:alphaModFix/>
          </a:blip>
          <a:srcRect/>
          <a:stretch/>
        </p:blipFill>
        <p:spPr>
          <a:xfrm>
            <a:off x="9814761" y="443828"/>
            <a:ext cx="1187051" cy="411359"/>
          </a:xfrm>
          <a:prstGeom prst="rect">
            <a:avLst/>
          </a:prstGeom>
          <a:noFill/>
          <a:ln>
            <a:noFill/>
          </a:ln>
        </p:spPr>
      </p:pic>
    </p:spTree>
    <p:extLst>
      <p:ext uri="{BB962C8B-B14F-4D97-AF65-F5344CB8AC3E}">
        <p14:creationId xmlns:p14="http://schemas.microsoft.com/office/powerpoint/2010/main" val="3584582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EE303-437E-419C-8FCD-1FC92B42264D}"/>
              </a:ext>
            </a:extLst>
          </p:cNvPr>
          <p:cNvSpPr>
            <a:spLocks noGrp="1"/>
          </p:cNvSpPr>
          <p:nvPr>
            <p:ph type="title"/>
          </p:nvPr>
        </p:nvSpPr>
        <p:spPr/>
        <p:txBody>
          <a:bodyPr/>
          <a:lstStyle/>
          <a:p>
            <a:r>
              <a:rPr lang="en-US" dirty="0"/>
              <a:t>MODEL BUILDING…</a:t>
            </a:r>
            <a:r>
              <a:rPr lang="en-US" sz="3000" dirty="0"/>
              <a:t>	   TF-IDF</a:t>
            </a:r>
          </a:p>
        </p:txBody>
      </p:sp>
      <p:sp>
        <p:nvSpPr>
          <p:cNvPr id="3" name="Content Placeholder 2">
            <a:extLst>
              <a:ext uri="{FF2B5EF4-FFF2-40B4-BE49-F238E27FC236}">
                <a16:creationId xmlns:a16="http://schemas.microsoft.com/office/drawing/2014/main" id="{8B1E47B8-4BE2-47E4-95E5-CA1D63013C34}"/>
              </a:ext>
            </a:extLst>
          </p:cNvPr>
          <p:cNvSpPr>
            <a:spLocks noGrp="1"/>
          </p:cNvSpPr>
          <p:nvPr>
            <p:ph idx="1"/>
          </p:nvPr>
        </p:nvSpPr>
        <p:spPr/>
        <p:style>
          <a:lnRef idx="0">
            <a:schemeClr val="dk1"/>
          </a:lnRef>
          <a:fillRef idx="3">
            <a:schemeClr val="dk1"/>
          </a:fillRef>
          <a:effectRef idx="3">
            <a:schemeClr val="dk1"/>
          </a:effectRef>
          <a:fontRef idx="minor">
            <a:schemeClr val="lt1"/>
          </a:fontRef>
        </p:style>
        <p:txBody>
          <a:bodyPr/>
          <a:lstStyle/>
          <a:p>
            <a:pPr marL="0" indent="0">
              <a:buNone/>
            </a:pPr>
            <a:endParaRPr lang="en-US" dirty="0"/>
          </a:p>
          <a:p>
            <a:pPr marL="0" indent="0">
              <a:buNone/>
            </a:pPr>
            <a:r>
              <a:rPr lang="en-US" dirty="0"/>
              <a:t>	MULTINONIAL NAÏVE BAYES</a:t>
            </a:r>
          </a:p>
        </p:txBody>
      </p:sp>
      <p:pic>
        <p:nvPicPr>
          <p:cNvPr id="6" name="Picture 5">
            <a:extLst>
              <a:ext uri="{FF2B5EF4-FFF2-40B4-BE49-F238E27FC236}">
                <a16:creationId xmlns:a16="http://schemas.microsoft.com/office/drawing/2014/main" id="{C074D846-39F7-486B-8F07-8C90C3D8B4CD}"/>
              </a:ext>
            </a:extLst>
          </p:cNvPr>
          <p:cNvPicPr>
            <a:picLocks noChangeAspect="1"/>
          </p:cNvPicPr>
          <p:nvPr/>
        </p:nvPicPr>
        <p:blipFill rotWithShape="1">
          <a:blip r:embed="rId2"/>
          <a:srcRect l="6375" t="29532" r="59258" b="13144"/>
          <a:stretch/>
        </p:blipFill>
        <p:spPr>
          <a:xfrm>
            <a:off x="6720244" y="2025926"/>
            <a:ext cx="4190002" cy="3929395"/>
          </a:xfrm>
          <a:prstGeom prst="rect">
            <a:avLst/>
          </a:prstGeom>
        </p:spPr>
      </p:pic>
      <p:pic>
        <p:nvPicPr>
          <p:cNvPr id="11" name="Picture 10">
            <a:extLst>
              <a:ext uri="{FF2B5EF4-FFF2-40B4-BE49-F238E27FC236}">
                <a16:creationId xmlns:a16="http://schemas.microsoft.com/office/drawing/2014/main" id="{431002A2-6940-4547-9BA8-C422262958B9}"/>
              </a:ext>
            </a:extLst>
          </p:cNvPr>
          <p:cNvPicPr>
            <a:picLocks noChangeAspect="1"/>
          </p:cNvPicPr>
          <p:nvPr/>
        </p:nvPicPr>
        <p:blipFill rotWithShape="1">
          <a:blip r:embed="rId3"/>
          <a:srcRect l="6198" t="32560" r="51998" b="37480"/>
          <a:stretch/>
        </p:blipFill>
        <p:spPr>
          <a:xfrm>
            <a:off x="1100420" y="3102962"/>
            <a:ext cx="5096655" cy="2053653"/>
          </a:xfrm>
          <a:prstGeom prst="rect">
            <a:avLst/>
          </a:prstGeom>
        </p:spPr>
      </p:pic>
      <p:pic>
        <p:nvPicPr>
          <p:cNvPr id="12" name="Google Shape;333;p1">
            <a:extLst>
              <a:ext uri="{FF2B5EF4-FFF2-40B4-BE49-F238E27FC236}">
                <a16:creationId xmlns:a16="http://schemas.microsoft.com/office/drawing/2014/main" id="{F198A4ED-639A-4C5C-957D-3C18E00F5DB8}"/>
              </a:ext>
            </a:extLst>
          </p:cNvPr>
          <p:cNvPicPr preferRelativeResize="0"/>
          <p:nvPr/>
        </p:nvPicPr>
        <p:blipFill rotWithShape="1">
          <a:blip r:embed="rId4">
            <a:alphaModFix/>
          </a:blip>
          <a:srcRect/>
          <a:stretch/>
        </p:blipFill>
        <p:spPr>
          <a:xfrm>
            <a:off x="9814761" y="443828"/>
            <a:ext cx="1187051" cy="411359"/>
          </a:xfrm>
          <a:prstGeom prst="rect">
            <a:avLst/>
          </a:prstGeom>
          <a:noFill/>
          <a:ln>
            <a:noFill/>
          </a:ln>
        </p:spPr>
      </p:pic>
    </p:spTree>
    <p:extLst>
      <p:ext uri="{BB962C8B-B14F-4D97-AF65-F5344CB8AC3E}">
        <p14:creationId xmlns:p14="http://schemas.microsoft.com/office/powerpoint/2010/main" val="3805165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EE303-437E-419C-8FCD-1FC92B42264D}"/>
              </a:ext>
            </a:extLst>
          </p:cNvPr>
          <p:cNvSpPr>
            <a:spLocks noGrp="1"/>
          </p:cNvSpPr>
          <p:nvPr>
            <p:ph type="title"/>
          </p:nvPr>
        </p:nvSpPr>
        <p:spPr/>
        <p:txBody>
          <a:bodyPr/>
          <a:lstStyle/>
          <a:p>
            <a:r>
              <a:rPr lang="en-US" dirty="0"/>
              <a:t>MODEL BUILDING…</a:t>
            </a:r>
            <a:r>
              <a:rPr lang="en-US" sz="3000" dirty="0"/>
              <a:t>	  TF-IDF</a:t>
            </a:r>
          </a:p>
        </p:txBody>
      </p:sp>
      <p:sp>
        <p:nvSpPr>
          <p:cNvPr id="3" name="Content Placeholder 2">
            <a:extLst>
              <a:ext uri="{FF2B5EF4-FFF2-40B4-BE49-F238E27FC236}">
                <a16:creationId xmlns:a16="http://schemas.microsoft.com/office/drawing/2014/main" id="{8B1E47B8-4BE2-47E4-95E5-CA1D63013C34}"/>
              </a:ext>
            </a:extLst>
          </p:cNvPr>
          <p:cNvSpPr>
            <a:spLocks noGrp="1"/>
          </p:cNvSpPr>
          <p:nvPr>
            <p:ph idx="1"/>
          </p:nvPr>
        </p:nvSpPr>
        <p:spPr/>
        <p:style>
          <a:lnRef idx="0">
            <a:schemeClr val="dk1"/>
          </a:lnRef>
          <a:fillRef idx="3">
            <a:schemeClr val="dk1"/>
          </a:fillRef>
          <a:effectRef idx="3">
            <a:schemeClr val="dk1"/>
          </a:effectRef>
          <a:fontRef idx="minor">
            <a:schemeClr val="lt1"/>
          </a:fontRef>
        </p:style>
        <p:txBody>
          <a:bodyPr/>
          <a:lstStyle/>
          <a:p>
            <a:pPr marL="0" indent="0">
              <a:buNone/>
            </a:pPr>
            <a:endParaRPr lang="en-US" dirty="0"/>
          </a:p>
          <a:p>
            <a:pPr marL="0" indent="0">
              <a:buNone/>
            </a:pPr>
            <a:r>
              <a:rPr lang="en-US" dirty="0"/>
              <a:t>	SUPPORT VECTORE MACHINE</a:t>
            </a:r>
          </a:p>
        </p:txBody>
      </p:sp>
      <p:pic>
        <p:nvPicPr>
          <p:cNvPr id="5" name="Picture 4">
            <a:extLst>
              <a:ext uri="{FF2B5EF4-FFF2-40B4-BE49-F238E27FC236}">
                <a16:creationId xmlns:a16="http://schemas.microsoft.com/office/drawing/2014/main" id="{5ABC6330-70DC-4ECE-BDC0-3892F06EE2F8}"/>
              </a:ext>
            </a:extLst>
          </p:cNvPr>
          <p:cNvPicPr>
            <a:picLocks noChangeAspect="1"/>
          </p:cNvPicPr>
          <p:nvPr/>
        </p:nvPicPr>
        <p:blipFill rotWithShape="1">
          <a:blip r:embed="rId2"/>
          <a:srcRect l="6200" t="42676" r="51998" b="27366"/>
          <a:stretch/>
        </p:blipFill>
        <p:spPr>
          <a:xfrm>
            <a:off x="1025470" y="3102962"/>
            <a:ext cx="5096655" cy="2053653"/>
          </a:xfrm>
          <a:prstGeom prst="rect">
            <a:avLst/>
          </a:prstGeom>
        </p:spPr>
      </p:pic>
      <p:pic>
        <p:nvPicPr>
          <p:cNvPr id="8" name="Picture 7">
            <a:extLst>
              <a:ext uri="{FF2B5EF4-FFF2-40B4-BE49-F238E27FC236}">
                <a16:creationId xmlns:a16="http://schemas.microsoft.com/office/drawing/2014/main" id="{B7F144D9-A62B-4C6B-B214-AE4CCD69E083}"/>
              </a:ext>
            </a:extLst>
          </p:cNvPr>
          <p:cNvPicPr>
            <a:picLocks noChangeAspect="1"/>
          </p:cNvPicPr>
          <p:nvPr/>
        </p:nvPicPr>
        <p:blipFill rotWithShape="1">
          <a:blip r:embed="rId3"/>
          <a:srcRect l="5287" t="32764" r="60346" b="9911"/>
          <a:stretch/>
        </p:blipFill>
        <p:spPr>
          <a:xfrm>
            <a:off x="6733785" y="2025925"/>
            <a:ext cx="4190002" cy="3929395"/>
          </a:xfrm>
          <a:prstGeom prst="rect">
            <a:avLst/>
          </a:prstGeom>
        </p:spPr>
      </p:pic>
      <p:pic>
        <p:nvPicPr>
          <p:cNvPr id="10" name="Google Shape;333;p1">
            <a:extLst>
              <a:ext uri="{FF2B5EF4-FFF2-40B4-BE49-F238E27FC236}">
                <a16:creationId xmlns:a16="http://schemas.microsoft.com/office/drawing/2014/main" id="{E23F4F94-2877-4564-8893-A0E700332425}"/>
              </a:ext>
            </a:extLst>
          </p:cNvPr>
          <p:cNvPicPr preferRelativeResize="0"/>
          <p:nvPr/>
        </p:nvPicPr>
        <p:blipFill rotWithShape="1">
          <a:blip r:embed="rId4">
            <a:alphaModFix/>
          </a:blip>
          <a:srcRect/>
          <a:stretch/>
        </p:blipFill>
        <p:spPr>
          <a:xfrm>
            <a:off x="9814761" y="443828"/>
            <a:ext cx="1187051" cy="411359"/>
          </a:xfrm>
          <a:prstGeom prst="rect">
            <a:avLst/>
          </a:prstGeom>
          <a:noFill/>
          <a:ln>
            <a:noFill/>
          </a:ln>
        </p:spPr>
      </p:pic>
    </p:spTree>
    <p:extLst>
      <p:ext uri="{BB962C8B-B14F-4D97-AF65-F5344CB8AC3E}">
        <p14:creationId xmlns:p14="http://schemas.microsoft.com/office/powerpoint/2010/main" val="3712214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EE303-437E-419C-8FCD-1FC92B42264D}"/>
              </a:ext>
            </a:extLst>
          </p:cNvPr>
          <p:cNvSpPr>
            <a:spLocks noGrp="1"/>
          </p:cNvSpPr>
          <p:nvPr>
            <p:ph type="title"/>
          </p:nvPr>
        </p:nvSpPr>
        <p:spPr/>
        <p:txBody>
          <a:bodyPr/>
          <a:lstStyle/>
          <a:p>
            <a:r>
              <a:rPr lang="en-US" dirty="0"/>
              <a:t>MODEL BUILDING…</a:t>
            </a:r>
            <a:r>
              <a:rPr lang="en-US" sz="3000" dirty="0"/>
              <a:t>   TF-IDF</a:t>
            </a:r>
          </a:p>
        </p:txBody>
      </p:sp>
      <p:sp>
        <p:nvSpPr>
          <p:cNvPr id="3" name="Content Placeholder 2">
            <a:extLst>
              <a:ext uri="{FF2B5EF4-FFF2-40B4-BE49-F238E27FC236}">
                <a16:creationId xmlns:a16="http://schemas.microsoft.com/office/drawing/2014/main" id="{8B1E47B8-4BE2-47E4-95E5-CA1D63013C34}"/>
              </a:ext>
            </a:extLst>
          </p:cNvPr>
          <p:cNvSpPr>
            <a:spLocks noGrp="1"/>
          </p:cNvSpPr>
          <p:nvPr>
            <p:ph idx="1"/>
          </p:nvPr>
        </p:nvSpPr>
        <p:spPr/>
        <p:style>
          <a:lnRef idx="0">
            <a:schemeClr val="dk1"/>
          </a:lnRef>
          <a:fillRef idx="3">
            <a:schemeClr val="dk1"/>
          </a:fillRef>
          <a:effectRef idx="3">
            <a:schemeClr val="dk1"/>
          </a:effectRef>
          <a:fontRef idx="minor">
            <a:schemeClr val="lt1"/>
          </a:fontRef>
        </p:style>
        <p:txBody>
          <a:bodyPr/>
          <a:lstStyle/>
          <a:p>
            <a:pPr marL="0" indent="0">
              <a:buNone/>
            </a:pPr>
            <a:endParaRPr lang="en-US" dirty="0"/>
          </a:p>
          <a:p>
            <a:pPr marL="0" indent="0">
              <a:buNone/>
            </a:pPr>
            <a:r>
              <a:rPr lang="en-US" dirty="0"/>
              <a:t>	RANDOM FOREST CLASSIFIER</a:t>
            </a:r>
          </a:p>
        </p:txBody>
      </p:sp>
      <p:pic>
        <p:nvPicPr>
          <p:cNvPr id="5" name="Picture 4">
            <a:extLst>
              <a:ext uri="{FF2B5EF4-FFF2-40B4-BE49-F238E27FC236}">
                <a16:creationId xmlns:a16="http://schemas.microsoft.com/office/drawing/2014/main" id="{5ABC6330-70DC-4ECE-BDC0-3892F06EE2F8}"/>
              </a:ext>
            </a:extLst>
          </p:cNvPr>
          <p:cNvPicPr>
            <a:picLocks noChangeAspect="1"/>
          </p:cNvPicPr>
          <p:nvPr/>
        </p:nvPicPr>
        <p:blipFill rotWithShape="1">
          <a:blip r:embed="rId2"/>
          <a:srcRect l="6200" t="42676" r="51998" b="27366"/>
          <a:stretch/>
        </p:blipFill>
        <p:spPr>
          <a:xfrm>
            <a:off x="1025470" y="3102962"/>
            <a:ext cx="5096655" cy="2053653"/>
          </a:xfrm>
          <a:prstGeom prst="rect">
            <a:avLst/>
          </a:prstGeom>
        </p:spPr>
      </p:pic>
      <p:pic>
        <p:nvPicPr>
          <p:cNvPr id="6" name="Picture 5">
            <a:extLst>
              <a:ext uri="{FF2B5EF4-FFF2-40B4-BE49-F238E27FC236}">
                <a16:creationId xmlns:a16="http://schemas.microsoft.com/office/drawing/2014/main" id="{FEC98916-F765-4CCD-97B6-82545B9E4ADD}"/>
              </a:ext>
            </a:extLst>
          </p:cNvPr>
          <p:cNvPicPr>
            <a:picLocks noChangeAspect="1"/>
          </p:cNvPicPr>
          <p:nvPr/>
        </p:nvPicPr>
        <p:blipFill rotWithShape="1">
          <a:blip r:embed="rId3"/>
          <a:srcRect l="5164" t="28779" r="60469" b="3584"/>
          <a:stretch/>
        </p:blipFill>
        <p:spPr>
          <a:xfrm>
            <a:off x="6929291" y="1970606"/>
            <a:ext cx="3879385" cy="4098653"/>
          </a:xfrm>
          <a:prstGeom prst="rect">
            <a:avLst/>
          </a:prstGeom>
        </p:spPr>
      </p:pic>
      <p:pic>
        <p:nvPicPr>
          <p:cNvPr id="9" name="Picture 8">
            <a:extLst>
              <a:ext uri="{FF2B5EF4-FFF2-40B4-BE49-F238E27FC236}">
                <a16:creationId xmlns:a16="http://schemas.microsoft.com/office/drawing/2014/main" id="{B055D353-2827-421D-B887-1D143F0994AA}"/>
              </a:ext>
            </a:extLst>
          </p:cNvPr>
          <p:cNvPicPr>
            <a:picLocks noChangeAspect="1"/>
          </p:cNvPicPr>
          <p:nvPr/>
        </p:nvPicPr>
        <p:blipFill rotWithShape="1">
          <a:blip r:embed="rId4"/>
          <a:srcRect l="5164" t="64738" r="53034" b="5302"/>
          <a:stretch/>
        </p:blipFill>
        <p:spPr>
          <a:xfrm>
            <a:off x="1074295" y="3102962"/>
            <a:ext cx="5096655" cy="2053653"/>
          </a:xfrm>
          <a:prstGeom prst="rect">
            <a:avLst/>
          </a:prstGeom>
        </p:spPr>
      </p:pic>
      <p:pic>
        <p:nvPicPr>
          <p:cNvPr id="10" name="Google Shape;333;p1">
            <a:extLst>
              <a:ext uri="{FF2B5EF4-FFF2-40B4-BE49-F238E27FC236}">
                <a16:creationId xmlns:a16="http://schemas.microsoft.com/office/drawing/2014/main" id="{09F82381-87C5-4C6F-81AC-419364520DBD}"/>
              </a:ext>
            </a:extLst>
          </p:cNvPr>
          <p:cNvPicPr preferRelativeResize="0"/>
          <p:nvPr/>
        </p:nvPicPr>
        <p:blipFill rotWithShape="1">
          <a:blip r:embed="rId5">
            <a:alphaModFix/>
          </a:blip>
          <a:srcRect/>
          <a:stretch/>
        </p:blipFill>
        <p:spPr>
          <a:xfrm>
            <a:off x="9814761" y="443828"/>
            <a:ext cx="1187051" cy="411359"/>
          </a:xfrm>
          <a:prstGeom prst="rect">
            <a:avLst/>
          </a:prstGeom>
          <a:noFill/>
          <a:ln>
            <a:noFill/>
          </a:ln>
        </p:spPr>
      </p:pic>
    </p:spTree>
    <p:extLst>
      <p:ext uri="{BB962C8B-B14F-4D97-AF65-F5344CB8AC3E}">
        <p14:creationId xmlns:p14="http://schemas.microsoft.com/office/powerpoint/2010/main" val="899767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F6BD-FE58-4E8B-9770-2F2D74ABEE7C}"/>
              </a:ext>
            </a:extLst>
          </p:cNvPr>
          <p:cNvSpPr>
            <a:spLocks noGrp="1"/>
          </p:cNvSpPr>
          <p:nvPr>
            <p:ph type="title"/>
          </p:nvPr>
        </p:nvSpPr>
        <p:spPr/>
        <p:txBody>
          <a:bodyPr/>
          <a:lstStyle/>
          <a:p>
            <a:r>
              <a:rPr lang="en-US" dirty="0"/>
              <a:t>MODEL COMPARISON</a:t>
            </a:r>
          </a:p>
        </p:txBody>
      </p:sp>
      <p:pic>
        <p:nvPicPr>
          <p:cNvPr id="4" name="Picture 3">
            <a:extLst>
              <a:ext uri="{FF2B5EF4-FFF2-40B4-BE49-F238E27FC236}">
                <a16:creationId xmlns:a16="http://schemas.microsoft.com/office/drawing/2014/main" id="{0ADD757F-D153-4553-9F3D-A900A2F32340}"/>
              </a:ext>
            </a:extLst>
          </p:cNvPr>
          <p:cNvPicPr>
            <a:picLocks noChangeAspect="1"/>
          </p:cNvPicPr>
          <p:nvPr/>
        </p:nvPicPr>
        <p:blipFill rotWithShape="1">
          <a:blip r:embed="rId2"/>
          <a:srcRect l="4550" t="33652" r="59180" b="8395"/>
          <a:stretch/>
        </p:blipFill>
        <p:spPr>
          <a:xfrm>
            <a:off x="5813935" y="1690688"/>
            <a:ext cx="5472484" cy="477786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19E946CD-480D-45E7-B10E-741F5BD44FFF}"/>
              </a:ext>
            </a:extLst>
          </p:cNvPr>
          <p:cNvPicPr>
            <a:picLocks noChangeAspect="1"/>
          </p:cNvPicPr>
          <p:nvPr/>
        </p:nvPicPr>
        <p:blipFill rotWithShape="1">
          <a:blip r:embed="rId3"/>
          <a:srcRect l="7254" t="38464" r="54877" b="36824"/>
          <a:stretch/>
        </p:blipFill>
        <p:spPr>
          <a:xfrm rot="20609983">
            <a:off x="433727" y="2795858"/>
            <a:ext cx="4953043" cy="1817189"/>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FEBDCD0D-8643-47C9-BEE0-5D55C5FBB41C}"/>
              </a:ext>
            </a:extLst>
          </p:cNvPr>
          <p:cNvSpPr txBox="1"/>
          <p:nvPr/>
        </p:nvSpPr>
        <p:spPr>
          <a:xfrm rot="20682895">
            <a:off x="2450123" y="5181599"/>
            <a:ext cx="2836985" cy="553998"/>
          </a:xfrm>
          <a:prstGeom prst="rect">
            <a:avLst/>
          </a:prstGeom>
          <a:noFill/>
        </p:spPr>
        <p:txBody>
          <a:bodyPr wrap="square" rtlCol="0">
            <a:spAutoFit/>
          </a:bodyPr>
          <a:lstStyle/>
          <a:p>
            <a:r>
              <a:rPr lang="en-US" sz="3000" dirty="0">
                <a:solidFill>
                  <a:schemeClr val="bg1">
                    <a:lumMod val="75000"/>
                  </a:schemeClr>
                </a:solidFill>
              </a:rPr>
              <a:t>V – TF - IDF</a:t>
            </a:r>
          </a:p>
        </p:txBody>
      </p:sp>
      <p:pic>
        <p:nvPicPr>
          <p:cNvPr id="9" name="Google Shape;333;p1">
            <a:extLst>
              <a:ext uri="{FF2B5EF4-FFF2-40B4-BE49-F238E27FC236}">
                <a16:creationId xmlns:a16="http://schemas.microsoft.com/office/drawing/2014/main" id="{20633AB3-129B-44FE-AA56-B97A2225C37B}"/>
              </a:ext>
            </a:extLst>
          </p:cNvPr>
          <p:cNvPicPr preferRelativeResize="0"/>
          <p:nvPr/>
        </p:nvPicPr>
        <p:blipFill rotWithShape="1">
          <a:blip r:embed="rId4">
            <a:alphaModFix/>
          </a:blip>
          <a:srcRect/>
          <a:stretch/>
        </p:blipFill>
        <p:spPr>
          <a:xfrm>
            <a:off x="9814761" y="443828"/>
            <a:ext cx="1187051" cy="411359"/>
          </a:xfrm>
          <a:prstGeom prst="rect">
            <a:avLst/>
          </a:prstGeom>
          <a:noFill/>
          <a:ln>
            <a:noFill/>
          </a:ln>
        </p:spPr>
      </p:pic>
    </p:spTree>
    <p:extLst>
      <p:ext uri="{BB962C8B-B14F-4D97-AF65-F5344CB8AC3E}">
        <p14:creationId xmlns:p14="http://schemas.microsoft.com/office/powerpoint/2010/main" val="2892375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650F5-3BE2-4016-A057-E6593FF870E4}"/>
              </a:ext>
            </a:extLst>
          </p:cNvPr>
          <p:cNvSpPr>
            <a:spLocks noGrp="1"/>
          </p:cNvSpPr>
          <p:nvPr>
            <p:ph type="title"/>
          </p:nvPr>
        </p:nvSpPr>
        <p:spPr/>
        <p:txBody>
          <a:bodyPr/>
          <a:lstStyle/>
          <a:p>
            <a:r>
              <a:rPr lang="en-US" dirty="0"/>
              <a:t>MODEL BUILDING…	 </a:t>
            </a:r>
            <a:r>
              <a:rPr lang="en-US" sz="4000" dirty="0"/>
              <a:t>NO SPLIT</a:t>
            </a:r>
          </a:p>
        </p:txBody>
      </p:sp>
      <p:sp>
        <p:nvSpPr>
          <p:cNvPr id="3" name="Content Placeholder 2">
            <a:extLst>
              <a:ext uri="{FF2B5EF4-FFF2-40B4-BE49-F238E27FC236}">
                <a16:creationId xmlns:a16="http://schemas.microsoft.com/office/drawing/2014/main" id="{6D717B22-F643-44EA-BC0D-D638B4D7103A}"/>
              </a:ext>
            </a:extLst>
          </p:cNvPr>
          <p:cNvSpPr>
            <a:spLocks noGrp="1"/>
          </p:cNvSpPr>
          <p:nvPr>
            <p:ph idx="1"/>
          </p:nvPr>
        </p:nvSpPr>
        <p:spPr/>
        <p:style>
          <a:lnRef idx="1">
            <a:schemeClr val="dk1"/>
          </a:lnRef>
          <a:fillRef idx="3">
            <a:schemeClr val="dk1"/>
          </a:fillRef>
          <a:effectRef idx="2">
            <a:schemeClr val="dk1"/>
          </a:effectRef>
          <a:fontRef idx="minor">
            <a:schemeClr val="lt1"/>
          </a:fontRef>
        </p:style>
        <p:txBody>
          <a:bodyPr/>
          <a:lstStyle/>
          <a:p>
            <a:pPr marL="0" indent="0">
              <a:buNone/>
            </a:pPr>
            <a:endParaRPr lang="en-US" dirty="0"/>
          </a:p>
          <a:p>
            <a:pPr marL="0" indent="0">
              <a:buNone/>
            </a:pPr>
            <a:r>
              <a:rPr lang="en-US" dirty="0"/>
              <a:t>	LOGISTIC REGRESSION CLASSIFIER</a:t>
            </a:r>
          </a:p>
        </p:txBody>
      </p:sp>
      <p:pic>
        <p:nvPicPr>
          <p:cNvPr id="5" name="Picture 4">
            <a:extLst>
              <a:ext uri="{FF2B5EF4-FFF2-40B4-BE49-F238E27FC236}">
                <a16:creationId xmlns:a16="http://schemas.microsoft.com/office/drawing/2014/main" id="{ADFD0082-72A4-4923-95C2-F3F0D234F165}"/>
              </a:ext>
            </a:extLst>
          </p:cNvPr>
          <p:cNvPicPr>
            <a:picLocks noChangeAspect="1"/>
          </p:cNvPicPr>
          <p:nvPr/>
        </p:nvPicPr>
        <p:blipFill rotWithShape="1">
          <a:blip r:embed="rId2"/>
          <a:srcRect l="5287" t="31397" r="64099" b="7890"/>
          <a:stretch/>
        </p:blipFill>
        <p:spPr>
          <a:xfrm>
            <a:off x="6860881" y="1922585"/>
            <a:ext cx="3732552" cy="4161692"/>
          </a:xfrm>
          <a:prstGeom prst="rect">
            <a:avLst/>
          </a:prstGeom>
        </p:spPr>
      </p:pic>
      <p:pic>
        <p:nvPicPr>
          <p:cNvPr id="7" name="Picture 6">
            <a:extLst>
              <a:ext uri="{FF2B5EF4-FFF2-40B4-BE49-F238E27FC236}">
                <a16:creationId xmlns:a16="http://schemas.microsoft.com/office/drawing/2014/main" id="{B75C61A8-268D-4C90-89AB-D3A8FDCF6B2D}"/>
              </a:ext>
            </a:extLst>
          </p:cNvPr>
          <p:cNvPicPr>
            <a:picLocks noChangeAspect="1"/>
          </p:cNvPicPr>
          <p:nvPr/>
        </p:nvPicPr>
        <p:blipFill rotWithShape="1">
          <a:blip r:embed="rId3"/>
          <a:srcRect l="4795" t="30810" r="51312" b="40979"/>
          <a:stretch/>
        </p:blipFill>
        <p:spPr>
          <a:xfrm>
            <a:off x="1114009" y="3034428"/>
            <a:ext cx="5351489" cy="1933731"/>
          </a:xfrm>
          <a:prstGeom prst="rect">
            <a:avLst/>
          </a:prstGeom>
        </p:spPr>
      </p:pic>
    </p:spTree>
    <p:extLst>
      <p:ext uri="{BB962C8B-B14F-4D97-AF65-F5344CB8AC3E}">
        <p14:creationId xmlns:p14="http://schemas.microsoft.com/office/powerpoint/2010/main" val="3952522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650F5-3BE2-4016-A057-E6593FF870E4}"/>
              </a:ext>
            </a:extLst>
          </p:cNvPr>
          <p:cNvSpPr>
            <a:spLocks noGrp="1"/>
          </p:cNvSpPr>
          <p:nvPr>
            <p:ph type="title"/>
          </p:nvPr>
        </p:nvSpPr>
        <p:spPr/>
        <p:txBody>
          <a:bodyPr/>
          <a:lstStyle/>
          <a:p>
            <a:r>
              <a:rPr lang="en-US" dirty="0"/>
              <a:t>MODEL BUILDING…	 </a:t>
            </a:r>
            <a:r>
              <a:rPr lang="en-US" sz="4000" dirty="0"/>
              <a:t>NO SPLIT</a:t>
            </a:r>
          </a:p>
        </p:txBody>
      </p:sp>
      <p:sp>
        <p:nvSpPr>
          <p:cNvPr id="3" name="Content Placeholder 2">
            <a:extLst>
              <a:ext uri="{FF2B5EF4-FFF2-40B4-BE49-F238E27FC236}">
                <a16:creationId xmlns:a16="http://schemas.microsoft.com/office/drawing/2014/main" id="{6D717B22-F643-44EA-BC0D-D638B4D7103A}"/>
              </a:ext>
            </a:extLst>
          </p:cNvPr>
          <p:cNvSpPr>
            <a:spLocks noGrp="1"/>
          </p:cNvSpPr>
          <p:nvPr>
            <p:ph idx="1"/>
          </p:nvPr>
        </p:nvSpPr>
        <p:spPr/>
        <p:style>
          <a:lnRef idx="1">
            <a:schemeClr val="dk1"/>
          </a:lnRef>
          <a:fillRef idx="3">
            <a:schemeClr val="dk1"/>
          </a:fillRef>
          <a:effectRef idx="2">
            <a:schemeClr val="dk1"/>
          </a:effectRef>
          <a:fontRef idx="minor">
            <a:schemeClr val="lt1"/>
          </a:fontRef>
        </p:style>
        <p:txBody>
          <a:bodyPr/>
          <a:lstStyle/>
          <a:p>
            <a:pPr marL="0" indent="0">
              <a:buNone/>
            </a:pPr>
            <a:endParaRPr lang="en-US" dirty="0"/>
          </a:p>
          <a:p>
            <a:pPr marL="0" indent="0">
              <a:buNone/>
            </a:pPr>
            <a:r>
              <a:rPr lang="en-US" dirty="0"/>
              <a:t>	MULTINOMIAL NAÏVE BAYES</a:t>
            </a:r>
          </a:p>
        </p:txBody>
      </p:sp>
      <p:pic>
        <p:nvPicPr>
          <p:cNvPr id="7" name="Picture 6">
            <a:extLst>
              <a:ext uri="{FF2B5EF4-FFF2-40B4-BE49-F238E27FC236}">
                <a16:creationId xmlns:a16="http://schemas.microsoft.com/office/drawing/2014/main" id="{B75C61A8-268D-4C90-89AB-D3A8FDCF6B2D}"/>
              </a:ext>
            </a:extLst>
          </p:cNvPr>
          <p:cNvPicPr>
            <a:picLocks noChangeAspect="1"/>
          </p:cNvPicPr>
          <p:nvPr/>
        </p:nvPicPr>
        <p:blipFill rotWithShape="1">
          <a:blip r:embed="rId2"/>
          <a:srcRect l="4795" t="30810" r="51312" b="40979"/>
          <a:stretch/>
        </p:blipFill>
        <p:spPr>
          <a:xfrm>
            <a:off x="1114009" y="3034428"/>
            <a:ext cx="5351489" cy="1933731"/>
          </a:xfrm>
          <a:prstGeom prst="rect">
            <a:avLst/>
          </a:prstGeom>
        </p:spPr>
      </p:pic>
      <p:pic>
        <p:nvPicPr>
          <p:cNvPr id="6" name="Picture 5">
            <a:extLst>
              <a:ext uri="{FF2B5EF4-FFF2-40B4-BE49-F238E27FC236}">
                <a16:creationId xmlns:a16="http://schemas.microsoft.com/office/drawing/2014/main" id="{A25B9E2A-5506-446D-A039-35BDA55A87B4}"/>
              </a:ext>
            </a:extLst>
          </p:cNvPr>
          <p:cNvPicPr>
            <a:picLocks noChangeAspect="1"/>
          </p:cNvPicPr>
          <p:nvPr/>
        </p:nvPicPr>
        <p:blipFill rotWithShape="1">
          <a:blip r:embed="rId3"/>
          <a:srcRect l="5287" t="33983" r="62992" b="5302"/>
          <a:stretch/>
        </p:blipFill>
        <p:spPr>
          <a:xfrm>
            <a:off x="6927803" y="1907114"/>
            <a:ext cx="3867462" cy="4161692"/>
          </a:xfrm>
          <a:prstGeom prst="rect">
            <a:avLst/>
          </a:prstGeom>
        </p:spPr>
      </p:pic>
      <p:pic>
        <p:nvPicPr>
          <p:cNvPr id="9" name="Picture 8">
            <a:extLst>
              <a:ext uri="{FF2B5EF4-FFF2-40B4-BE49-F238E27FC236}">
                <a16:creationId xmlns:a16="http://schemas.microsoft.com/office/drawing/2014/main" id="{6796C80F-2CF5-4465-88F5-21BCF5E27D61}"/>
              </a:ext>
            </a:extLst>
          </p:cNvPr>
          <p:cNvPicPr>
            <a:picLocks noChangeAspect="1"/>
          </p:cNvPicPr>
          <p:nvPr/>
        </p:nvPicPr>
        <p:blipFill rotWithShape="1">
          <a:blip r:embed="rId4"/>
          <a:srcRect l="3196" t="32341" r="52911" b="39448"/>
          <a:stretch/>
        </p:blipFill>
        <p:spPr>
          <a:xfrm>
            <a:off x="1114008" y="3034428"/>
            <a:ext cx="5351489" cy="1933731"/>
          </a:xfrm>
          <a:prstGeom prst="rect">
            <a:avLst/>
          </a:prstGeom>
        </p:spPr>
      </p:pic>
    </p:spTree>
    <p:extLst>
      <p:ext uri="{BB962C8B-B14F-4D97-AF65-F5344CB8AC3E}">
        <p14:creationId xmlns:p14="http://schemas.microsoft.com/office/powerpoint/2010/main" val="2079272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5F932-C18D-4B1D-B4B8-BECCB0DA8CDD}"/>
              </a:ext>
            </a:extLst>
          </p:cNvPr>
          <p:cNvSpPr>
            <a:spLocks noGrp="1"/>
          </p:cNvSpPr>
          <p:nvPr>
            <p:ph type="title"/>
          </p:nvPr>
        </p:nvSpPr>
        <p:spPr>
          <a:xfrm>
            <a:off x="766445" y="150441"/>
            <a:ext cx="10659110" cy="628788"/>
          </a:xfrm>
          <a:solidFill>
            <a:schemeClr val="tx1"/>
          </a:solidFill>
        </p:spPr>
        <p:txBody>
          <a:bodyPr>
            <a:normAutofit fontScale="90000"/>
          </a:bodyPr>
          <a:lstStyle/>
          <a:p>
            <a:pPr algn="ctr"/>
            <a:r>
              <a:rPr lang="en-US" sz="4000" dirty="0">
                <a:solidFill>
                  <a:schemeClr val="bg1"/>
                </a:solidFill>
              </a:rPr>
              <a:t>Architecture - Flow</a:t>
            </a:r>
            <a:endParaRPr lang="en-IN" sz="4000" dirty="0">
              <a:solidFill>
                <a:schemeClr val="bg1"/>
              </a:solidFill>
            </a:endParaRPr>
          </a:p>
        </p:txBody>
      </p:sp>
      <p:sp>
        <p:nvSpPr>
          <p:cNvPr id="3" name="Content Placeholder 2">
            <a:extLst>
              <a:ext uri="{FF2B5EF4-FFF2-40B4-BE49-F238E27FC236}">
                <a16:creationId xmlns:a16="http://schemas.microsoft.com/office/drawing/2014/main" id="{38D89B7A-9C31-42D0-9C12-5782C60D8020}"/>
              </a:ext>
            </a:extLst>
          </p:cNvPr>
          <p:cNvSpPr>
            <a:spLocks noGrp="1"/>
          </p:cNvSpPr>
          <p:nvPr>
            <p:ph idx="1"/>
          </p:nvPr>
        </p:nvSpPr>
        <p:spPr>
          <a:xfrm>
            <a:off x="766445" y="876194"/>
            <a:ext cx="10669905" cy="5831365"/>
          </a:xfrm>
        </p:spPr>
        <p:txBody>
          <a:bodyPr/>
          <a:lstStyle/>
          <a:p>
            <a:pPr marL="0" indent="0" algn="ctr">
              <a:buNone/>
            </a:pPr>
            <a:endParaRPr lang="en-IN" dirty="0"/>
          </a:p>
        </p:txBody>
      </p:sp>
      <p:pic>
        <p:nvPicPr>
          <p:cNvPr id="6" name="Google Shape;333;p1">
            <a:extLst>
              <a:ext uri="{FF2B5EF4-FFF2-40B4-BE49-F238E27FC236}">
                <a16:creationId xmlns:a16="http://schemas.microsoft.com/office/drawing/2014/main" id="{A3B16C25-91E2-4E75-8E2C-5D4CFCC36E7D}"/>
              </a:ext>
            </a:extLst>
          </p:cNvPr>
          <p:cNvPicPr preferRelativeResize="0"/>
          <p:nvPr/>
        </p:nvPicPr>
        <p:blipFill rotWithShape="1">
          <a:blip r:embed="rId2">
            <a:alphaModFix/>
          </a:blip>
          <a:srcRect/>
          <a:stretch/>
        </p:blipFill>
        <p:spPr>
          <a:xfrm>
            <a:off x="10238504" y="259155"/>
            <a:ext cx="1187051" cy="411359"/>
          </a:xfrm>
          <a:prstGeom prst="rect">
            <a:avLst/>
          </a:prstGeom>
          <a:noFill/>
          <a:ln>
            <a:noFill/>
          </a:ln>
        </p:spPr>
      </p:pic>
      <p:sp>
        <p:nvSpPr>
          <p:cNvPr id="7" name="Rectangle 6">
            <a:extLst>
              <a:ext uri="{FF2B5EF4-FFF2-40B4-BE49-F238E27FC236}">
                <a16:creationId xmlns:a16="http://schemas.microsoft.com/office/drawing/2014/main" id="{63ECB755-A8D6-492F-9C0C-C3F8DE7E0306}"/>
              </a:ext>
            </a:extLst>
          </p:cNvPr>
          <p:cNvSpPr/>
          <p:nvPr/>
        </p:nvSpPr>
        <p:spPr>
          <a:xfrm>
            <a:off x="1304014" y="1264257"/>
            <a:ext cx="3872285" cy="572494"/>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Data Set Details</a:t>
            </a:r>
            <a:endParaRPr lang="en-IN" dirty="0">
              <a:solidFill>
                <a:schemeClr val="tx1">
                  <a:lumMod val="65000"/>
                  <a:lumOff val="35000"/>
                </a:schemeClr>
              </a:solidFill>
            </a:endParaRPr>
          </a:p>
        </p:txBody>
      </p:sp>
      <p:sp>
        <p:nvSpPr>
          <p:cNvPr id="8" name="Rectangle 7">
            <a:extLst>
              <a:ext uri="{FF2B5EF4-FFF2-40B4-BE49-F238E27FC236}">
                <a16:creationId xmlns:a16="http://schemas.microsoft.com/office/drawing/2014/main" id="{0AAC03E2-DFC1-4615-BCAC-4F9B83D5EBCA}"/>
              </a:ext>
            </a:extLst>
          </p:cNvPr>
          <p:cNvSpPr/>
          <p:nvPr/>
        </p:nvSpPr>
        <p:spPr>
          <a:xfrm>
            <a:off x="1304013" y="2856506"/>
            <a:ext cx="3872285" cy="572494"/>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Model Building </a:t>
            </a:r>
            <a:endParaRPr lang="en-IN" dirty="0">
              <a:solidFill>
                <a:schemeClr val="tx1">
                  <a:lumMod val="65000"/>
                  <a:lumOff val="35000"/>
                </a:schemeClr>
              </a:solidFill>
            </a:endParaRPr>
          </a:p>
        </p:txBody>
      </p:sp>
      <p:sp>
        <p:nvSpPr>
          <p:cNvPr id="9" name="Rectangle 8">
            <a:extLst>
              <a:ext uri="{FF2B5EF4-FFF2-40B4-BE49-F238E27FC236}">
                <a16:creationId xmlns:a16="http://schemas.microsoft.com/office/drawing/2014/main" id="{A40E8657-A262-4A99-B019-A07AA9CEE5D9}"/>
              </a:ext>
            </a:extLst>
          </p:cNvPr>
          <p:cNvSpPr/>
          <p:nvPr/>
        </p:nvSpPr>
        <p:spPr>
          <a:xfrm>
            <a:off x="1304013" y="4387857"/>
            <a:ext cx="3872285" cy="572494"/>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Deployment</a:t>
            </a:r>
            <a:endParaRPr lang="en-IN" dirty="0">
              <a:solidFill>
                <a:schemeClr val="tx1">
                  <a:lumMod val="65000"/>
                  <a:lumOff val="35000"/>
                </a:schemeClr>
              </a:solidFill>
            </a:endParaRPr>
          </a:p>
        </p:txBody>
      </p:sp>
      <p:sp>
        <p:nvSpPr>
          <p:cNvPr id="10" name="Rectangle 9">
            <a:extLst>
              <a:ext uri="{FF2B5EF4-FFF2-40B4-BE49-F238E27FC236}">
                <a16:creationId xmlns:a16="http://schemas.microsoft.com/office/drawing/2014/main" id="{FB94AFDE-1504-46C5-A359-DED60B73D155}"/>
              </a:ext>
            </a:extLst>
          </p:cNvPr>
          <p:cNvSpPr/>
          <p:nvPr/>
        </p:nvSpPr>
        <p:spPr>
          <a:xfrm>
            <a:off x="1304012" y="5123065"/>
            <a:ext cx="3872285" cy="572494"/>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Output</a:t>
            </a:r>
            <a:endParaRPr lang="en-IN" dirty="0">
              <a:solidFill>
                <a:schemeClr val="tx1">
                  <a:lumMod val="65000"/>
                  <a:lumOff val="35000"/>
                </a:schemeClr>
              </a:solidFill>
            </a:endParaRPr>
          </a:p>
        </p:txBody>
      </p:sp>
      <p:sp>
        <p:nvSpPr>
          <p:cNvPr id="11" name="Rectangle 10">
            <a:extLst>
              <a:ext uri="{FF2B5EF4-FFF2-40B4-BE49-F238E27FC236}">
                <a16:creationId xmlns:a16="http://schemas.microsoft.com/office/drawing/2014/main" id="{B9B23B23-5627-4A1B-916F-6076A4E1D4E5}"/>
              </a:ext>
            </a:extLst>
          </p:cNvPr>
          <p:cNvSpPr/>
          <p:nvPr/>
        </p:nvSpPr>
        <p:spPr>
          <a:xfrm>
            <a:off x="1304013" y="3622418"/>
            <a:ext cx="3872285" cy="572494"/>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Model Evaluation</a:t>
            </a:r>
            <a:endParaRPr lang="en-IN" dirty="0">
              <a:solidFill>
                <a:schemeClr val="tx1">
                  <a:lumMod val="65000"/>
                  <a:lumOff val="35000"/>
                </a:schemeClr>
              </a:solidFill>
            </a:endParaRPr>
          </a:p>
        </p:txBody>
      </p:sp>
      <p:sp>
        <p:nvSpPr>
          <p:cNvPr id="12" name="Rectangle 11">
            <a:extLst>
              <a:ext uri="{FF2B5EF4-FFF2-40B4-BE49-F238E27FC236}">
                <a16:creationId xmlns:a16="http://schemas.microsoft.com/office/drawing/2014/main" id="{FB6C9B36-6FD5-4FFD-A3C1-1D5E055531D6}"/>
              </a:ext>
            </a:extLst>
          </p:cNvPr>
          <p:cNvSpPr/>
          <p:nvPr/>
        </p:nvSpPr>
        <p:spPr>
          <a:xfrm>
            <a:off x="1304014" y="2090594"/>
            <a:ext cx="3872285" cy="572494"/>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EDA</a:t>
            </a:r>
            <a:endParaRPr lang="en-IN" dirty="0">
              <a:solidFill>
                <a:schemeClr val="tx1">
                  <a:lumMod val="65000"/>
                  <a:lumOff val="35000"/>
                </a:schemeClr>
              </a:solidFill>
            </a:endParaRPr>
          </a:p>
        </p:txBody>
      </p:sp>
      <p:sp>
        <p:nvSpPr>
          <p:cNvPr id="13" name="Rectangle 12">
            <a:extLst>
              <a:ext uri="{FF2B5EF4-FFF2-40B4-BE49-F238E27FC236}">
                <a16:creationId xmlns:a16="http://schemas.microsoft.com/office/drawing/2014/main" id="{B8E3C886-1E54-4C56-9BA2-185867D5A0ED}"/>
              </a:ext>
            </a:extLst>
          </p:cNvPr>
          <p:cNvSpPr/>
          <p:nvPr/>
        </p:nvSpPr>
        <p:spPr>
          <a:xfrm>
            <a:off x="1304011" y="5915312"/>
            <a:ext cx="3872285" cy="572494"/>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Challenges Faced</a:t>
            </a:r>
            <a:endParaRPr lang="en-IN" dirty="0">
              <a:solidFill>
                <a:schemeClr val="tx1">
                  <a:lumMod val="65000"/>
                  <a:lumOff val="35000"/>
                </a:schemeClr>
              </a:solidFill>
            </a:endParaRPr>
          </a:p>
        </p:txBody>
      </p:sp>
      <p:sp>
        <p:nvSpPr>
          <p:cNvPr id="14" name="Arrow: Down 13">
            <a:extLst>
              <a:ext uri="{FF2B5EF4-FFF2-40B4-BE49-F238E27FC236}">
                <a16:creationId xmlns:a16="http://schemas.microsoft.com/office/drawing/2014/main" id="{3255C251-49CA-40E3-AE70-BF2F4467BD4F}"/>
              </a:ext>
            </a:extLst>
          </p:cNvPr>
          <p:cNvSpPr/>
          <p:nvPr/>
        </p:nvSpPr>
        <p:spPr>
          <a:xfrm>
            <a:off x="3084545" y="1836751"/>
            <a:ext cx="45719" cy="253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F8DF1377-C3FB-4A7F-A124-A467C91E151C}"/>
              </a:ext>
            </a:extLst>
          </p:cNvPr>
          <p:cNvSpPr/>
          <p:nvPr/>
        </p:nvSpPr>
        <p:spPr>
          <a:xfrm>
            <a:off x="3084544" y="2663088"/>
            <a:ext cx="45719" cy="1929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Down 15">
            <a:extLst>
              <a:ext uri="{FF2B5EF4-FFF2-40B4-BE49-F238E27FC236}">
                <a16:creationId xmlns:a16="http://schemas.microsoft.com/office/drawing/2014/main" id="{07FD7D9E-8E13-497A-926D-C3D60D736AC1}"/>
              </a:ext>
            </a:extLst>
          </p:cNvPr>
          <p:cNvSpPr/>
          <p:nvPr/>
        </p:nvSpPr>
        <p:spPr>
          <a:xfrm>
            <a:off x="3088210" y="3437896"/>
            <a:ext cx="45719" cy="1801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B6F65062-CF51-4F31-A355-171AA1F76B94}"/>
              </a:ext>
            </a:extLst>
          </p:cNvPr>
          <p:cNvSpPr/>
          <p:nvPr/>
        </p:nvSpPr>
        <p:spPr>
          <a:xfrm>
            <a:off x="3084543" y="4957499"/>
            <a:ext cx="45719" cy="1627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B7D9D689-4855-465E-A374-FC90E261A34A}"/>
              </a:ext>
            </a:extLst>
          </p:cNvPr>
          <p:cNvSpPr/>
          <p:nvPr/>
        </p:nvSpPr>
        <p:spPr>
          <a:xfrm>
            <a:off x="3084543" y="5695559"/>
            <a:ext cx="45719" cy="203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Down 19">
            <a:extLst>
              <a:ext uri="{FF2B5EF4-FFF2-40B4-BE49-F238E27FC236}">
                <a16:creationId xmlns:a16="http://schemas.microsoft.com/office/drawing/2014/main" id="{33826B42-1B6A-4280-A744-4915BDCE3059}"/>
              </a:ext>
            </a:extLst>
          </p:cNvPr>
          <p:cNvSpPr/>
          <p:nvPr/>
        </p:nvSpPr>
        <p:spPr>
          <a:xfrm>
            <a:off x="3084543" y="4207824"/>
            <a:ext cx="45719" cy="159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06022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650F5-3BE2-4016-A057-E6593FF870E4}"/>
              </a:ext>
            </a:extLst>
          </p:cNvPr>
          <p:cNvSpPr>
            <a:spLocks noGrp="1"/>
          </p:cNvSpPr>
          <p:nvPr>
            <p:ph type="title"/>
          </p:nvPr>
        </p:nvSpPr>
        <p:spPr/>
        <p:txBody>
          <a:bodyPr/>
          <a:lstStyle/>
          <a:p>
            <a:r>
              <a:rPr lang="en-US" dirty="0"/>
              <a:t>MODEL BUILDING…	 </a:t>
            </a:r>
            <a:r>
              <a:rPr lang="en-US" sz="4000" dirty="0"/>
              <a:t>NO SPLIT</a:t>
            </a:r>
          </a:p>
        </p:txBody>
      </p:sp>
      <p:sp>
        <p:nvSpPr>
          <p:cNvPr id="3" name="Content Placeholder 2">
            <a:extLst>
              <a:ext uri="{FF2B5EF4-FFF2-40B4-BE49-F238E27FC236}">
                <a16:creationId xmlns:a16="http://schemas.microsoft.com/office/drawing/2014/main" id="{6D717B22-F643-44EA-BC0D-D638B4D7103A}"/>
              </a:ext>
            </a:extLst>
          </p:cNvPr>
          <p:cNvSpPr>
            <a:spLocks noGrp="1"/>
          </p:cNvSpPr>
          <p:nvPr>
            <p:ph idx="1"/>
          </p:nvPr>
        </p:nvSpPr>
        <p:spPr/>
        <p:style>
          <a:lnRef idx="1">
            <a:schemeClr val="dk1"/>
          </a:lnRef>
          <a:fillRef idx="3">
            <a:schemeClr val="dk1"/>
          </a:fillRef>
          <a:effectRef idx="2">
            <a:schemeClr val="dk1"/>
          </a:effectRef>
          <a:fontRef idx="minor">
            <a:schemeClr val="lt1"/>
          </a:fontRef>
        </p:style>
        <p:txBody>
          <a:bodyPr/>
          <a:lstStyle/>
          <a:p>
            <a:pPr marL="0" indent="0">
              <a:buNone/>
            </a:pPr>
            <a:endParaRPr lang="en-US" dirty="0"/>
          </a:p>
          <a:p>
            <a:pPr marL="0" indent="0">
              <a:buNone/>
            </a:pPr>
            <a:r>
              <a:rPr lang="en-US" dirty="0"/>
              <a:t>	SUPPORT VECTOR MACHINE</a:t>
            </a:r>
          </a:p>
        </p:txBody>
      </p:sp>
      <p:pic>
        <p:nvPicPr>
          <p:cNvPr id="7" name="Picture 6">
            <a:extLst>
              <a:ext uri="{FF2B5EF4-FFF2-40B4-BE49-F238E27FC236}">
                <a16:creationId xmlns:a16="http://schemas.microsoft.com/office/drawing/2014/main" id="{B75C61A8-268D-4C90-89AB-D3A8FDCF6B2D}"/>
              </a:ext>
            </a:extLst>
          </p:cNvPr>
          <p:cNvPicPr>
            <a:picLocks noChangeAspect="1"/>
          </p:cNvPicPr>
          <p:nvPr/>
        </p:nvPicPr>
        <p:blipFill rotWithShape="1">
          <a:blip r:embed="rId2"/>
          <a:srcRect l="4795" t="30810" r="51312" b="40979"/>
          <a:stretch/>
        </p:blipFill>
        <p:spPr>
          <a:xfrm>
            <a:off x="1114009" y="3034428"/>
            <a:ext cx="5351489" cy="1933731"/>
          </a:xfrm>
          <a:prstGeom prst="rect">
            <a:avLst/>
          </a:prstGeom>
        </p:spPr>
      </p:pic>
      <p:pic>
        <p:nvPicPr>
          <p:cNvPr id="6" name="Picture 5">
            <a:extLst>
              <a:ext uri="{FF2B5EF4-FFF2-40B4-BE49-F238E27FC236}">
                <a16:creationId xmlns:a16="http://schemas.microsoft.com/office/drawing/2014/main" id="{A25B9E2A-5506-446D-A039-35BDA55A87B4}"/>
              </a:ext>
            </a:extLst>
          </p:cNvPr>
          <p:cNvPicPr>
            <a:picLocks noChangeAspect="1"/>
          </p:cNvPicPr>
          <p:nvPr/>
        </p:nvPicPr>
        <p:blipFill rotWithShape="1">
          <a:blip r:embed="rId3"/>
          <a:srcRect l="5287" t="33983" r="62992" b="5302"/>
          <a:stretch/>
        </p:blipFill>
        <p:spPr>
          <a:xfrm>
            <a:off x="6927803" y="1907114"/>
            <a:ext cx="3867462" cy="4161692"/>
          </a:xfrm>
          <a:prstGeom prst="rect">
            <a:avLst/>
          </a:prstGeom>
        </p:spPr>
      </p:pic>
      <p:pic>
        <p:nvPicPr>
          <p:cNvPr id="9" name="Picture 8">
            <a:extLst>
              <a:ext uri="{FF2B5EF4-FFF2-40B4-BE49-F238E27FC236}">
                <a16:creationId xmlns:a16="http://schemas.microsoft.com/office/drawing/2014/main" id="{6796C80F-2CF5-4465-88F5-21BCF5E27D61}"/>
              </a:ext>
            </a:extLst>
          </p:cNvPr>
          <p:cNvPicPr>
            <a:picLocks noChangeAspect="1"/>
          </p:cNvPicPr>
          <p:nvPr/>
        </p:nvPicPr>
        <p:blipFill rotWithShape="1">
          <a:blip r:embed="rId4"/>
          <a:srcRect l="3196" t="32341" r="52911" b="39448"/>
          <a:stretch/>
        </p:blipFill>
        <p:spPr>
          <a:xfrm>
            <a:off x="1114008" y="3034428"/>
            <a:ext cx="5351489" cy="1933731"/>
          </a:xfrm>
          <a:prstGeom prst="rect">
            <a:avLst/>
          </a:prstGeom>
        </p:spPr>
      </p:pic>
      <p:pic>
        <p:nvPicPr>
          <p:cNvPr id="5" name="Picture 4">
            <a:extLst>
              <a:ext uri="{FF2B5EF4-FFF2-40B4-BE49-F238E27FC236}">
                <a16:creationId xmlns:a16="http://schemas.microsoft.com/office/drawing/2014/main" id="{02BE1D33-D766-4101-B95D-FA20401F2A46}"/>
              </a:ext>
            </a:extLst>
          </p:cNvPr>
          <p:cNvPicPr>
            <a:picLocks noChangeAspect="1"/>
          </p:cNvPicPr>
          <p:nvPr/>
        </p:nvPicPr>
        <p:blipFill rotWithShape="1">
          <a:blip r:embed="rId5"/>
          <a:srcRect l="5778" t="31903" r="62501" b="7383"/>
          <a:stretch/>
        </p:blipFill>
        <p:spPr>
          <a:xfrm>
            <a:off x="6927803" y="1920447"/>
            <a:ext cx="3867462" cy="4161692"/>
          </a:xfrm>
          <a:prstGeom prst="rect">
            <a:avLst/>
          </a:prstGeom>
        </p:spPr>
      </p:pic>
      <p:pic>
        <p:nvPicPr>
          <p:cNvPr id="10" name="Picture 9">
            <a:extLst>
              <a:ext uri="{FF2B5EF4-FFF2-40B4-BE49-F238E27FC236}">
                <a16:creationId xmlns:a16="http://schemas.microsoft.com/office/drawing/2014/main" id="{A419C71F-9485-4D40-AEE5-10E5D4A1FD75}"/>
              </a:ext>
            </a:extLst>
          </p:cNvPr>
          <p:cNvPicPr>
            <a:picLocks noChangeAspect="1"/>
          </p:cNvPicPr>
          <p:nvPr/>
        </p:nvPicPr>
        <p:blipFill rotWithShape="1">
          <a:blip r:embed="rId6"/>
          <a:srcRect l="3881" t="56834" r="52227" b="14956"/>
          <a:stretch/>
        </p:blipFill>
        <p:spPr>
          <a:xfrm>
            <a:off x="1101667" y="3034427"/>
            <a:ext cx="5351488" cy="1933732"/>
          </a:xfrm>
          <a:prstGeom prst="rect">
            <a:avLst/>
          </a:prstGeom>
        </p:spPr>
      </p:pic>
    </p:spTree>
    <p:extLst>
      <p:ext uri="{BB962C8B-B14F-4D97-AF65-F5344CB8AC3E}">
        <p14:creationId xmlns:p14="http://schemas.microsoft.com/office/powerpoint/2010/main" val="1941444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650F5-3BE2-4016-A057-E6593FF870E4}"/>
              </a:ext>
            </a:extLst>
          </p:cNvPr>
          <p:cNvSpPr>
            <a:spLocks noGrp="1"/>
          </p:cNvSpPr>
          <p:nvPr>
            <p:ph type="title"/>
          </p:nvPr>
        </p:nvSpPr>
        <p:spPr/>
        <p:txBody>
          <a:bodyPr/>
          <a:lstStyle/>
          <a:p>
            <a:r>
              <a:rPr lang="en-US" dirty="0"/>
              <a:t>MODEL BUILDING…	 </a:t>
            </a:r>
            <a:r>
              <a:rPr lang="en-US" sz="4000" dirty="0"/>
              <a:t>NO SPLIT</a:t>
            </a:r>
          </a:p>
        </p:txBody>
      </p:sp>
      <p:sp>
        <p:nvSpPr>
          <p:cNvPr id="3" name="Content Placeholder 2">
            <a:extLst>
              <a:ext uri="{FF2B5EF4-FFF2-40B4-BE49-F238E27FC236}">
                <a16:creationId xmlns:a16="http://schemas.microsoft.com/office/drawing/2014/main" id="{6D717B22-F643-44EA-BC0D-D638B4D7103A}"/>
              </a:ext>
            </a:extLst>
          </p:cNvPr>
          <p:cNvSpPr>
            <a:spLocks noGrp="1"/>
          </p:cNvSpPr>
          <p:nvPr>
            <p:ph idx="1"/>
          </p:nvPr>
        </p:nvSpPr>
        <p:spPr/>
        <p:style>
          <a:lnRef idx="1">
            <a:schemeClr val="dk1"/>
          </a:lnRef>
          <a:fillRef idx="3">
            <a:schemeClr val="dk1"/>
          </a:fillRef>
          <a:effectRef idx="2">
            <a:schemeClr val="dk1"/>
          </a:effectRef>
          <a:fontRef idx="minor">
            <a:schemeClr val="lt1"/>
          </a:fontRef>
        </p:style>
        <p:txBody>
          <a:bodyPr/>
          <a:lstStyle/>
          <a:p>
            <a:pPr marL="0" indent="0">
              <a:buNone/>
            </a:pPr>
            <a:endParaRPr lang="en-US" dirty="0"/>
          </a:p>
          <a:p>
            <a:pPr marL="0" indent="0">
              <a:buNone/>
            </a:pPr>
            <a:r>
              <a:rPr lang="en-US" dirty="0"/>
              <a:t>	RANDOM FOREST CLASSIFIER</a:t>
            </a:r>
          </a:p>
        </p:txBody>
      </p:sp>
      <p:pic>
        <p:nvPicPr>
          <p:cNvPr id="7" name="Picture 6">
            <a:extLst>
              <a:ext uri="{FF2B5EF4-FFF2-40B4-BE49-F238E27FC236}">
                <a16:creationId xmlns:a16="http://schemas.microsoft.com/office/drawing/2014/main" id="{B75C61A8-268D-4C90-89AB-D3A8FDCF6B2D}"/>
              </a:ext>
            </a:extLst>
          </p:cNvPr>
          <p:cNvPicPr>
            <a:picLocks noChangeAspect="1"/>
          </p:cNvPicPr>
          <p:nvPr/>
        </p:nvPicPr>
        <p:blipFill rotWithShape="1">
          <a:blip r:embed="rId2"/>
          <a:srcRect l="4795" t="30810" r="51312" b="40979"/>
          <a:stretch/>
        </p:blipFill>
        <p:spPr>
          <a:xfrm>
            <a:off x="1114009" y="3034428"/>
            <a:ext cx="5351489" cy="1933731"/>
          </a:xfrm>
          <a:prstGeom prst="rect">
            <a:avLst/>
          </a:prstGeom>
        </p:spPr>
      </p:pic>
      <p:pic>
        <p:nvPicPr>
          <p:cNvPr id="6" name="Picture 5">
            <a:extLst>
              <a:ext uri="{FF2B5EF4-FFF2-40B4-BE49-F238E27FC236}">
                <a16:creationId xmlns:a16="http://schemas.microsoft.com/office/drawing/2014/main" id="{A25B9E2A-5506-446D-A039-35BDA55A87B4}"/>
              </a:ext>
            </a:extLst>
          </p:cNvPr>
          <p:cNvPicPr>
            <a:picLocks noChangeAspect="1"/>
          </p:cNvPicPr>
          <p:nvPr/>
        </p:nvPicPr>
        <p:blipFill rotWithShape="1">
          <a:blip r:embed="rId3"/>
          <a:srcRect l="5287" t="33983" r="62992" b="5302"/>
          <a:stretch/>
        </p:blipFill>
        <p:spPr>
          <a:xfrm>
            <a:off x="6927803" y="1907114"/>
            <a:ext cx="3867462" cy="4161692"/>
          </a:xfrm>
          <a:prstGeom prst="rect">
            <a:avLst/>
          </a:prstGeom>
        </p:spPr>
      </p:pic>
      <p:pic>
        <p:nvPicPr>
          <p:cNvPr id="9" name="Picture 8">
            <a:extLst>
              <a:ext uri="{FF2B5EF4-FFF2-40B4-BE49-F238E27FC236}">
                <a16:creationId xmlns:a16="http://schemas.microsoft.com/office/drawing/2014/main" id="{6796C80F-2CF5-4465-88F5-21BCF5E27D61}"/>
              </a:ext>
            </a:extLst>
          </p:cNvPr>
          <p:cNvPicPr>
            <a:picLocks noChangeAspect="1"/>
          </p:cNvPicPr>
          <p:nvPr/>
        </p:nvPicPr>
        <p:blipFill rotWithShape="1">
          <a:blip r:embed="rId4"/>
          <a:srcRect l="3196" t="32341" r="52911" b="39448"/>
          <a:stretch/>
        </p:blipFill>
        <p:spPr>
          <a:xfrm>
            <a:off x="1114008" y="3034428"/>
            <a:ext cx="5351489" cy="1933731"/>
          </a:xfrm>
          <a:prstGeom prst="rect">
            <a:avLst/>
          </a:prstGeom>
        </p:spPr>
      </p:pic>
      <p:pic>
        <p:nvPicPr>
          <p:cNvPr id="5" name="Picture 4">
            <a:extLst>
              <a:ext uri="{FF2B5EF4-FFF2-40B4-BE49-F238E27FC236}">
                <a16:creationId xmlns:a16="http://schemas.microsoft.com/office/drawing/2014/main" id="{02BE1D33-D766-4101-B95D-FA20401F2A46}"/>
              </a:ext>
            </a:extLst>
          </p:cNvPr>
          <p:cNvPicPr>
            <a:picLocks noChangeAspect="1"/>
          </p:cNvPicPr>
          <p:nvPr/>
        </p:nvPicPr>
        <p:blipFill rotWithShape="1">
          <a:blip r:embed="rId5"/>
          <a:srcRect l="5778" t="31903" r="62501" b="7383"/>
          <a:stretch/>
        </p:blipFill>
        <p:spPr>
          <a:xfrm>
            <a:off x="6927803" y="1920447"/>
            <a:ext cx="3867462" cy="4161692"/>
          </a:xfrm>
          <a:prstGeom prst="rect">
            <a:avLst/>
          </a:prstGeom>
        </p:spPr>
      </p:pic>
      <p:pic>
        <p:nvPicPr>
          <p:cNvPr id="10" name="Picture 9">
            <a:extLst>
              <a:ext uri="{FF2B5EF4-FFF2-40B4-BE49-F238E27FC236}">
                <a16:creationId xmlns:a16="http://schemas.microsoft.com/office/drawing/2014/main" id="{A419C71F-9485-4D40-AEE5-10E5D4A1FD75}"/>
              </a:ext>
            </a:extLst>
          </p:cNvPr>
          <p:cNvPicPr>
            <a:picLocks noChangeAspect="1"/>
          </p:cNvPicPr>
          <p:nvPr/>
        </p:nvPicPr>
        <p:blipFill rotWithShape="1">
          <a:blip r:embed="rId6"/>
          <a:srcRect l="3881" t="56834" r="52227" b="14956"/>
          <a:stretch/>
        </p:blipFill>
        <p:spPr>
          <a:xfrm>
            <a:off x="1101667" y="3034427"/>
            <a:ext cx="5351488" cy="1933732"/>
          </a:xfrm>
          <a:prstGeom prst="rect">
            <a:avLst/>
          </a:prstGeom>
        </p:spPr>
      </p:pic>
      <p:pic>
        <p:nvPicPr>
          <p:cNvPr id="8" name="Picture 7">
            <a:extLst>
              <a:ext uri="{FF2B5EF4-FFF2-40B4-BE49-F238E27FC236}">
                <a16:creationId xmlns:a16="http://schemas.microsoft.com/office/drawing/2014/main" id="{87F372F9-A3C5-4220-B0C0-73DD2E6C2882}"/>
              </a:ext>
            </a:extLst>
          </p:cNvPr>
          <p:cNvPicPr>
            <a:picLocks noChangeAspect="1"/>
          </p:cNvPicPr>
          <p:nvPr/>
        </p:nvPicPr>
        <p:blipFill rotWithShape="1">
          <a:blip r:embed="rId7"/>
          <a:srcRect l="5533" t="27992" r="62746" b="11294"/>
          <a:stretch/>
        </p:blipFill>
        <p:spPr>
          <a:xfrm>
            <a:off x="6927802" y="1976779"/>
            <a:ext cx="3867462" cy="4161692"/>
          </a:xfrm>
          <a:prstGeom prst="rect">
            <a:avLst/>
          </a:prstGeom>
        </p:spPr>
      </p:pic>
      <p:pic>
        <p:nvPicPr>
          <p:cNvPr id="12" name="Picture 11">
            <a:extLst>
              <a:ext uri="{FF2B5EF4-FFF2-40B4-BE49-F238E27FC236}">
                <a16:creationId xmlns:a16="http://schemas.microsoft.com/office/drawing/2014/main" id="{3281D3BD-283A-497F-BF96-7EAD38D7AD29}"/>
              </a:ext>
            </a:extLst>
          </p:cNvPr>
          <p:cNvPicPr>
            <a:picLocks noChangeAspect="1"/>
          </p:cNvPicPr>
          <p:nvPr/>
        </p:nvPicPr>
        <p:blipFill rotWithShape="1">
          <a:blip r:embed="rId8"/>
          <a:srcRect l="3778" t="47211" r="52329" b="24579"/>
          <a:stretch/>
        </p:blipFill>
        <p:spPr>
          <a:xfrm>
            <a:off x="1114009" y="3021094"/>
            <a:ext cx="5351488" cy="1933731"/>
          </a:xfrm>
          <a:prstGeom prst="rect">
            <a:avLst/>
          </a:prstGeom>
        </p:spPr>
      </p:pic>
    </p:spTree>
    <p:extLst>
      <p:ext uri="{BB962C8B-B14F-4D97-AF65-F5344CB8AC3E}">
        <p14:creationId xmlns:p14="http://schemas.microsoft.com/office/powerpoint/2010/main" val="2750293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F6BD-FE58-4E8B-9770-2F2D74ABEE7C}"/>
              </a:ext>
            </a:extLst>
          </p:cNvPr>
          <p:cNvSpPr>
            <a:spLocks noGrp="1"/>
          </p:cNvSpPr>
          <p:nvPr>
            <p:ph type="title"/>
          </p:nvPr>
        </p:nvSpPr>
        <p:spPr/>
        <p:txBody>
          <a:bodyPr/>
          <a:lstStyle/>
          <a:p>
            <a:r>
              <a:rPr lang="en-US" dirty="0"/>
              <a:t>MODEL COMPARISON</a:t>
            </a:r>
          </a:p>
        </p:txBody>
      </p:sp>
      <p:sp>
        <p:nvSpPr>
          <p:cNvPr id="8" name="TextBox 7">
            <a:extLst>
              <a:ext uri="{FF2B5EF4-FFF2-40B4-BE49-F238E27FC236}">
                <a16:creationId xmlns:a16="http://schemas.microsoft.com/office/drawing/2014/main" id="{FEBDCD0D-8643-47C9-BEE0-5D55C5FBB41C}"/>
              </a:ext>
            </a:extLst>
          </p:cNvPr>
          <p:cNvSpPr txBox="1"/>
          <p:nvPr/>
        </p:nvSpPr>
        <p:spPr>
          <a:xfrm rot="20011368">
            <a:off x="2450123" y="5181599"/>
            <a:ext cx="2836985" cy="553998"/>
          </a:xfrm>
          <a:prstGeom prst="rect">
            <a:avLst/>
          </a:prstGeom>
          <a:noFill/>
        </p:spPr>
        <p:txBody>
          <a:bodyPr wrap="square" rtlCol="0">
            <a:spAutoFit/>
          </a:bodyPr>
          <a:lstStyle/>
          <a:p>
            <a:r>
              <a:rPr lang="en-US" sz="3000" dirty="0">
                <a:solidFill>
                  <a:schemeClr val="bg1">
                    <a:lumMod val="75000"/>
                  </a:schemeClr>
                </a:solidFill>
              </a:rPr>
              <a:t>NO SPLIT</a:t>
            </a:r>
          </a:p>
        </p:txBody>
      </p:sp>
      <p:pic>
        <p:nvPicPr>
          <p:cNvPr id="9" name="Google Shape;333;p1">
            <a:extLst>
              <a:ext uri="{FF2B5EF4-FFF2-40B4-BE49-F238E27FC236}">
                <a16:creationId xmlns:a16="http://schemas.microsoft.com/office/drawing/2014/main" id="{20633AB3-129B-44FE-AA56-B97A2225C37B}"/>
              </a:ext>
            </a:extLst>
          </p:cNvPr>
          <p:cNvPicPr preferRelativeResize="0"/>
          <p:nvPr/>
        </p:nvPicPr>
        <p:blipFill rotWithShape="1">
          <a:blip r:embed="rId2">
            <a:alphaModFix/>
          </a:blip>
          <a:srcRect/>
          <a:stretch/>
        </p:blipFill>
        <p:spPr>
          <a:xfrm>
            <a:off x="9814761" y="443828"/>
            <a:ext cx="1187051" cy="411359"/>
          </a:xfrm>
          <a:prstGeom prst="rect">
            <a:avLst/>
          </a:prstGeom>
          <a:noFill/>
          <a:ln>
            <a:noFill/>
          </a:ln>
        </p:spPr>
      </p:pic>
      <p:pic>
        <p:nvPicPr>
          <p:cNvPr id="5" name="Picture 4">
            <a:extLst>
              <a:ext uri="{FF2B5EF4-FFF2-40B4-BE49-F238E27FC236}">
                <a16:creationId xmlns:a16="http://schemas.microsoft.com/office/drawing/2014/main" id="{F069B735-AEC4-4021-BA27-A06AE7EDC7E6}"/>
              </a:ext>
            </a:extLst>
          </p:cNvPr>
          <p:cNvPicPr>
            <a:picLocks noChangeAspect="1"/>
          </p:cNvPicPr>
          <p:nvPr/>
        </p:nvPicPr>
        <p:blipFill rotWithShape="1">
          <a:blip r:embed="rId3"/>
          <a:srcRect l="4795" t="47671" r="65328" b="2491"/>
          <a:stretch/>
        </p:blipFill>
        <p:spPr>
          <a:xfrm>
            <a:off x="6486547" y="1690688"/>
            <a:ext cx="4537783" cy="417046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C671E2E9-827A-4F71-8E6D-193E473E22CA}"/>
              </a:ext>
            </a:extLst>
          </p:cNvPr>
          <p:cNvPicPr>
            <a:picLocks noChangeAspect="1"/>
          </p:cNvPicPr>
          <p:nvPr/>
        </p:nvPicPr>
        <p:blipFill rotWithShape="1">
          <a:blip r:embed="rId3"/>
          <a:srcRect l="5164" t="28623" r="62131" b="51686"/>
          <a:stretch/>
        </p:blipFill>
        <p:spPr>
          <a:xfrm rot="19997132">
            <a:off x="550048" y="2839322"/>
            <a:ext cx="5063467" cy="17139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095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F6BD-FE58-4E8B-9770-2F2D74ABEE7C}"/>
              </a:ext>
            </a:extLst>
          </p:cNvPr>
          <p:cNvSpPr>
            <a:spLocks noGrp="1"/>
          </p:cNvSpPr>
          <p:nvPr>
            <p:ph type="title"/>
          </p:nvPr>
        </p:nvSpPr>
        <p:spPr/>
        <p:txBody>
          <a:bodyPr/>
          <a:lstStyle/>
          <a:p>
            <a:r>
              <a:rPr lang="en-US" dirty="0"/>
              <a:t>MODEL COMPARISON</a:t>
            </a:r>
          </a:p>
        </p:txBody>
      </p:sp>
      <p:pic>
        <p:nvPicPr>
          <p:cNvPr id="6" name="Picture 5">
            <a:extLst>
              <a:ext uri="{FF2B5EF4-FFF2-40B4-BE49-F238E27FC236}">
                <a16:creationId xmlns:a16="http://schemas.microsoft.com/office/drawing/2014/main" id="{19E946CD-480D-45E7-B10E-741F5BD44FFF}"/>
              </a:ext>
            </a:extLst>
          </p:cNvPr>
          <p:cNvPicPr>
            <a:picLocks noChangeAspect="1"/>
          </p:cNvPicPr>
          <p:nvPr/>
        </p:nvPicPr>
        <p:blipFill rotWithShape="1">
          <a:blip r:embed="rId2"/>
          <a:srcRect l="7254" t="38464" r="54877" b="36824"/>
          <a:stretch/>
        </p:blipFill>
        <p:spPr>
          <a:xfrm rot="20609983">
            <a:off x="400578" y="2520404"/>
            <a:ext cx="4953043" cy="1817189"/>
          </a:xfrm>
          <a:prstGeom prst="rect">
            <a:avLst/>
          </a:prstGeom>
          <a:ln>
            <a:noFill/>
          </a:ln>
          <a:effectLst>
            <a:outerShdw blurRad="190500" algn="tl" rotWithShape="0">
              <a:srgbClr val="000000">
                <a:alpha val="70000"/>
              </a:srgbClr>
            </a:outerShdw>
          </a:effectLst>
        </p:spPr>
      </p:pic>
      <p:pic>
        <p:nvPicPr>
          <p:cNvPr id="9" name="Google Shape;333;p1">
            <a:extLst>
              <a:ext uri="{FF2B5EF4-FFF2-40B4-BE49-F238E27FC236}">
                <a16:creationId xmlns:a16="http://schemas.microsoft.com/office/drawing/2014/main" id="{20633AB3-129B-44FE-AA56-B97A2225C37B}"/>
              </a:ext>
            </a:extLst>
          </p:cNvPr>
          <p:cNvPicPr preferRelativeResize="0"/>
          <p:nvPr/>
        </p:nvPicPr>
        <p:blipFill rotWithShape="1">
          <a:blip r:embed="rId3">
            <a:alphaModFix/>
          </a:blip>
          <a:srcRect/>
          <a:stretch/>
        </p:blipFill>
        <p:spPr>
          <a:xfrm>
            <a:off x="9814761" y="443828"/>
            <a:ext cx="1187051" cy="411359"/>
          </a:xfrm>
          <a:prstGeom prst="rect">
            <a:avLst/>
          </a:prstGeom>
          <a:noFill/>
          <a:ln>
            <a:noFill/>
          </a:ln>
        </p:spPr>
      </p:pic>
      <p:pic>
        <p:nvPicPr>
          <p:cNvPr id="7" name="Picture 6">
            <a:extLst>
              <a:ext uri="{FF2B5EF4-FFF2-40B4-BE49-F238E27FC236}">
                <a16:creationId xmlns:a16="http://schemas.microsoft.com/office/drawing/2014/main" id="{59FE8A48-1685-4EA8-A214-C2A932976FE0}"/>
              </a:ext>
            </a:extLst>
          </p:cNvPr>
          <p:cNvPicPr>
            <a:picLocks noChangeAspect="1"/>
          </p:cNvPicPr>
          <p:nvPr/>
        </p:nvPicPr>
        <p:blipFill rotWithShape="1">
          <a:blip r:embed="rId4"/>
          <a:srcRect l="5164" t="37809" r="60778" b="37699"/>
          <a:stretch/>
        </p:blipFill>
        <p:spPr>
          <a:xfrm rot="1176000">
            <a:off x="6925808" y="2280246"/>
            <a:ext cx="4669987" cy="1747166"/>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8BCED9BA-8562-4BBC-A74E-A96A34B70271}"/>
              </a:ext>
            </a:extLst>
          </p:cNvPr>
          <p:cNvPicPr>
            <a:picLocks noChangeAspect="1"/>
          </p:cNvPicPr>
          <p:nvPr/>
        </p:nvPicPr>
        <p:blipFill rotWithShape="1">
          <a:blip r:embed="rId5"/>
          <a:srcRect l="6630" t="31886" r="61156" b="47102"/>
          <a:stretch/>
        </p:blipFill>
        <p:spPr>
          <a:xfrm>
            <a:off x="3971433" y="4603121"/>
            <a:ext cx="4631960" cy="1698699"/>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E9C73024-60C7-4CA0-BDCB-CB6B4DEDA485}"/>
              </a:ext>
            </a:extLst>
          </p:cNvPr>
          <p:cNvSpPr txBox="1"/>
          <p:nvPr/>
        </p:nvSpPr>
        <p:spPr>
          <a:xfrm rot="20566162">
            <a:off x="3986629" y="2734062"/>
            <a:ext cx="1238656" cy="523220"/>
          </a:xfrm>
          <a:prstGeom prst="rect">
            <a:avLst/>
          </a:prstGeom>
          <a:noFill/>
        </p:spPr>
        <p:txBody>
          <a:bodyPr wrap="square" rtlCol="0">
            <a:spAutoFit/>
          </a:bodyPr>
          <a:lstStyle/>
          <a:p>
            <a:r>
              <a:rPr lang="en-US" sz="1400" dirty="0">
                <a:solidFill>
                  <a:schemeClr val="bg1">
                    <a:lumMod val="50000"/>
                  </a:schemeClr>
                </a:solidFill>
              </a:rPr>
              <a:t>TF – IDF</a:t>
            </a:r>
          </a:p>
          <a:p>
            <a:r>
              <a:rPr lang="en-US" sz="1400" dirty="0">
                <a:solidFill>
                  <a:schemeClr val="bg1">
                    <a:lumMod val="50000"/>
                  </a:schemeClr>
                </a:solidFill>
              </a:rPr>
              <a:t>VECTORIZED</a:t>
            </a:r>
          </a:p>
        </p:txBody>
      </p:sp>
      <p:sp>
        <p:nvSpPr>
          <p:cNvPr id="8" name="TextBox 7">
            <a:extLst>
              <a:ext uri="{FF2B5EF4-FFF2-40B4-BE49-F238E27FC236}">
                <a16:creationId xmlns:a16="http://schemas.microsoft.com/office/drawing/2014/main" id="{3CBD78F0-4D59-4E56-8206-A130A48F0A29}"/>
              </a:ext>
            </a:extLst>
          </p:cNvPr>
          <p:cNvSpPr txBox="1"/>
          <p:nvPr/>
        </p:nvSpPr>
        <p:spPr>
          <a:xfrm rot="17411895">
            <a:off x="10434538" y="3600714"/>
            <a:ext cx="1238656" cy="523220"/>
          </a:xfrm>
          <a:prstGeom prst="rect">
            <a:avLst/>
          </a:prstGeom>
          <a:noFill/>
        </p:spPr>
        <p:txBody>
          <a:bodyPr wrap="square" rtlCol="0">
            <a:spAutoFit/>
          </a:bodyPr>
          <a:lstStyle/>
          <a:p>
            <a:r>
              <a:rPr lang="en-US" sz="1400" dirty="0">
                <a:solidFill>
                  <a:schemeClr val="bg1">
                    <a:lumMod val="50000"/>
                  </a:schemeClr>
                </a:solidFill>
              </a:rPr>
              <a:t>COUNTER</a:t>
            </a:r>
          </a:p>
          <a:p>
            <a:r>
              <a:rPr lang="en-US" sz="1400" dirty="0">
                <a:solidFill>
                  <a:schemeClr val="bg1">
                    <a:lumMod val="50000"/>
                  </a:schemeClr>
                </a:solidFill>
              </a:rPr>
              <a:t>VECTORIZED</a:t>
            </a:r>
          </a:p>
        </p:txBody>
      </p:sp>
      <p:sp>
        <p:nvSpPr>
          <p:cNvPr id="10" name="TextBox 9">
            <a:extLst>
              <a:ext uri="{FF2B5EF4-FFF2-40B4-BE49-F238E27FC236}">
                <a16:creationId xmlns:a16="http://schemas.microsoft.com/office/drawing/2014/main" id="{E06B876B-BEC6-49F6-BCDB-61F484CF794E}"/>
              </a:ext>
            </a:extLst>
          </p:cNvPr>
          <p:cNvSpPr txBox="1"/>
          <p:nvPr/>
        </p:nvSpPr>
        <p:spPr>
          <a:xfrm rot="20566162">
            <a:off x="7362877" y="5385694"/>
            <a:ext cx="1238656" cy="307777"/>
          </a:xfrm>
          <a:prstGeom prst="rect">
            <a:avLst/>
          </a:prstGeom>
          <a:noFill/>
        </p:spPr>
        <p:txBody>
          <a:bodyPr wrap="square" rtlCol="0">
            <a:spAutoFit/>
          </a:bodyPr>
          <a:lstStyle/>
          <a:p>
            <a:pPr algn="ctr"/>
            <a:r>
              <a:rPr lang="en-US" sz="1400" dirty="0">
                <a:solidFill>
                  <a:schemeClr val="bg1">
                    <a:lumMod val="50000"/>
                  </a:schemeClr>
                </a:solidFill>
              </a:rPr>
              <a:t>NO SPLIT</a:t>
            </a:r>
          </a:p>
        </p:txBody>
      </p:sp>
    </p:spTree>
    <p:extLst>
      <p:ext uri="{BB962C8B-B14F-4D97-AF65-F5344CB8AC3E}">
        <p14:creationId xmlns:p14="http://schemas.microsoft.com/office/powerpoint/2010/main" val="3759866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7" name="Picture 3" descr="A black pattern of curved lines">
            <a:extLst>
              <a:ext uri="{FF2B5EF4-FFF2-40B4-BE49-F238E27FC236}">
                <a16:creationId xmlns:a16="http://schemas.microsoft.com/office/drawing/2014/main" id="{3FC66717-C9C7-4689-9B63-51F98E1C2851}"/>
              </a:ext>
            </a:extLst>
          </p:cNvPr>
          <p:cNvPicPr>
            <a:picLocks noChangeAspect="1"/>
          </p:cNvPicPr>
          <p:nvPr/>
        </p:nvPicPr>
        <p:blipFill rotWithShape="1">
          <a:blip r:embed="rId2">
            <a:alphaModFix amt="40000"/>
          </a:blip>
          <a:srcRect t="12719" r="-1" b="3616"/>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D9948BA-8A36-4987-8108-80ABDD4FA328}"/>
              </a:ext>
            </a:extLst>
          </p:cNvPr>
          <p:cNvSpPr>
            <a:spLocks noGrp="1"/>
          </p:cNvSpPr>
          <p:nvPr>
            <p:ph type="ctrTitle"/>
          </p:nvPr>
        </p:nvSpPr>
        <p:spPr>
          <a:xfrm>
            <a:off x="2494455" y="2754922"/>
            <a:ext cx="7063739" cy="1096151"/>
          </a:xfrm>
        </p:spPr>
        <p:txBody>
          <a:bodyPr>
            <a:normAutofit/>
          </a:bodyPr>
          <a:lstStyle/>
          <a:p>
            <a:r>
              <a:rPr lang="en-US" dirty="0">
                <a:solidFill>
                  <a:srgbClr val="FFFFFF"/>
                </a:solidFill>
              </a:rPr>
              <a:t>THANK YOU</a:t>
            </a:r>
          </a:p>
        </p:txBody>
      </p:sp>
      <p:pic>
        <p:nvPicPr>
          <p:cNvPr id="49" name="Google Shape;333;p1">
            <a:extLst>
              <a:ext uri="{FF2B5EF4-FFF2-40B4-BE49-F238E27FC236}">
                <a16:creationId xmlns:a16="http://schemas.microsoft.com/office/drawing/2014/main" id="{01E733D8-EFD4-4FE1-802C-D5C0AD097EB9}"/>
              </a:ext>
            </a:extLst>
          </p:cNvPr>
          <p:cNvPicPr preferRelativeResize="0"/>
          <p:nvPr/>
        </p:nvPicPr>
        <p:blipFill rotWithShape="1">
          <a:blip r:embed="rId3">
            <a:alphaModFix/>
          </a:blip>
          <a:srcRect/>
          <a:stretch/>
        </p:blipFill>
        <p:spPr>
          <a:xfrm>
            <a:off x="9814761" y="443828"/>
            <a:ext cx="1187051" cy="411359"/>
          </a:xfrm>
          <a:prstGeom prst="rect">
            <a:avLst/>
          </a:prstGeom>
          <a:noFill/>
          <a:ln>
            <a:noFill/>
          </a:ln>
        </p:spPr>
      </p:pic>
    </p:spTree>
    <p:extLst>
      <p:ext uri="{BB962C8B-B14F-4D97-AF65-F5344CB8AC3E}">
        <p14:creationId xmlns:p14="http://schemas.microsoft.com/office/powerpoint/2010/main" val="394029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D539E-51DC-42C9-AC1C-8363A71B8CF1}"/>
              </a:ext>
            </a:extLst>
          </p:cNvPr>
          <p:cNvSpPr>
            <a:spLocks noGrp="1"/>
          </p:cNvSpPr>
          <p:nvPr>
            <p:ph type="title"/>
          </p:nvPr>
        </p:nvSpPr>
        <p:spPr>
          <a:xfrm>
            <a:off x="230819" y="124288"/>
            <a:ext cx="11730361" cy="556749"/>
          </a:xfrm>
          <a:solidFill>
            <a:schemeClr val="tx1"/>
          </a:solidFill>
        </p:spPr>
        <p:txBody>
          <a:bodyPr>
            <a:noAutofit/>
          </a:bodyPr>
          <a:lstStyle/>
          <a:p>
            <a:pPr algn="ctr"/>
            <a:r>
              <a:rPr lang="en-US" sz="4000" dirty="0">
                <a:solidFill>
                  <a:schemeClr val="bg2"/>
                </a:solidFill>
              </a:rPr>
              <a:t>Data Set Details</a:t>
            </a:r>
          </a:p>
        </p:txBody>
      </p:sp>
      <p:sp>
        <p:nvSpPr>
          <p:cNvPr id="3" name="Content Placeholder 2">
            <a:extLst>
              <a:ext uri="{FF2B5EF4-FFF2-40B4-BE49-F238E27FC236}">
                <a16:creationId xmlns:a16="http://schemas.microsoft.com/office/drawing/2014/main" id="{C537C646-32B9-4D28-B7F5-3EE5021BC03D}"/>
              </a:ext>
            </a:extLst>
          </p:cNvPr>
          <p:cNvSpPr>
            <a:spLocks noGrp="1"/>
          </p:cNvSpPr>
          <p:nvPr>
            <p:ph idx="1"/>
          </p:nvPr>
        </p:nvSpPr>
        <p:spPr>
          <a:xfrm>
            <a:off x="230819" y="855187"/>
            <a:ext cx="11730361" cy="5878525"/>
          </a:xfrm>
        </p:spPr>
        <p:txBody>
          <a:bodyPr/>
          <a:lstStyle/>
          <a:p>
            <a:r>
              <a:rPr lang="en-US" sz="1800" dirty="0"/>
              <a:t>No of Rows – 1701</a:t>
            </a:r>
          </a:p>
          <a:p>
            <a:r>
              <a:rPr lang="en-US" sz="1800" dirty="0"/>
              <a:t>No of Columns - 124</a:t>
            </a:r>
          </a:p>
          <a:p>
            <a:pPr marL="0" indent="0">
              <a:buNone/>
            </a:pPr>
            <a:endParaRPr lang="en-US" dirty="0"/>
          </a:p>
        </p:txBody>
      </p:sp>
      <p:pic>
        <p:nvPicPr>
          <p:cNvPr id="5" name="Google Shape;333;p1">
            <a:extLst>
              <a:ext uri="{FF2B5EF4-FFF2-40B4-BE49-F238E27FC236}">
                <a16:creationId xmlns:a16="http://schemas.microsoft.com/office/drawing/2014/main" id="{2558E637-D210-4224-9E97-FA260E36C7EA}"/>
              </a:ext>
            </a:extLst>
          </p:cNvPr>
          <p:cNvPicPr preferRelativeResize="0"/>
          <p:nvPr/>
        </p:nvPicPr>
        <p:blipFill rotWithShape="1">
          <a:blip r:embed="rId2">
            <a:alphaModFix/>
          </a:blip>
          <a:srcRect/>
          <a:stretch/>
        </p:blipFill>
        <p:spPr>
          <a:xfrm>
            <a:off x="10893287" y="191983"/>
            <a:ext cx="953708" cy="293047"/>
          </a:xfrm>
          <a:prstGeom prst="rect">
            <a:avLst/>
          </a:prstGeom>
          <a:noFill/>
          <a:ln>
            <a:noFill/>
          </a:ln>
        </p:spPr>
      </p:pic>
      <p:pic>
        <p:nvPicPr>
          <p:cNvPr id="7" name="Picture 6">
            <a:extLst>
              <a:ext uri="{FF2B5EF4-FFF2-40B4-BE49-F238E27FC236}">
                <a16:creationId xmlns:a16="http://schemas.microsoft.com/office/drawing/2014/main" id="{00EAF320-3621-4DB0-9724-25BDBB23EA85}"/>
              </a:ext>
            </a:extLst>
          </p:cNvPr>
          <p:cNvPicPr>
            <a:picLocks noChangeAspect="1"/>
          </p:cNvPicPr>
          <p:nvPr/>
        </p:nvPicPr>
        <p:blipFill>
          <a:blip r:embed="rId3"/>
          <a:stretch>
            <a:fillRect/>
          </a:stretch>
        </p:blipFill>
        <p:spPr>
          <a:xfrm>
            <a:off x="230819" y="1627112"/>
            <a:ext cx="11709647" cy="5106600"/>
          </a:xfrm>
          <a:prstGeom prst="rect">
            <a:avLst/>
          </a:prstGeom>
        </p:spPr>
      </p:pic>
    </p:spTree>
    <p:extLst>
      <p:ext uri="{BB962C8B-B14F-4D97-AF65-F5344CB8AC3E}">
        <p14:creationId xmlns:p14="http://schemas.microsoft.com/office/powerpoint/2010/main" val="2606091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38EA-5EA4-44EC-AF5B-A1DCB3EACC87}"/>
              </a:ext>
            </a:extLst>
          </p:cNvPr>
          <p:cNvSpPr>
            <a:spLocks noGrp="1"/>
          </p:cNvSpPr>
          <p:nvPr>
            <p:ph type="title"/>
          </p:nvPr>
        </p:nvSpPr>
        <p:spPr>
          <a:xfrm>
            <a:off x="777240" y="338492"/>
            <a:ext cx="10659110" cy="762339"/>
          </a:xfrm>
          <a:solidFill>
            <a:schemeClr val="tx1"/>
          </a:solidFill>
        </p:spPr>
        <p:txBody>
          <a:bodyPr>
            <a:normAutofit fontScale="90000"/>
          </a:bodyPr>
          <a:lstStyle/>
          <a:p>
            <a:pPr algn="ctr"/>
            <a:r>
              <a:rPr lang="en-US" dirty="0">
                <a:solidFill>
                  <a:schemeClr val="bg1"/>
                </a:solidFill>
              </a:rPr>
              <a:t>E.D.A</a:t>
            </a:r>
            <a:endParaRPr lang="en-IN" dirty="0">
              <a:solidFill>
                <a:schemeClr val="bg1"/>
              </a:solidFill>
            </a:endParaRPr>
          </a:p>
        </p:txBody>
      </p:sp>
      <p:sp>
        <p:nvSpPr>
          <p:cNvPr id="3" name="Content Placeholder 2">
            <a:extLst>
              <a:ext uri="{FF2B5EF4-FFF2-40B4-BE49-F238E27FC236}">
                <a16:creationId xmlns:a16="http://schemas.microsoft.com/office/drawing/2014/main" id="{397F9086-A621-4744-9F9A-D14B22438770}"/>
              </a:ext>
            </a:extLst>
          </p:cNvPr>
          <p:cNvSpPr>
            <a:spLocks noGrp="1"/>
          </p:cNvSpPr>
          <p:nvPr>
            <p:ph idx="1"/>
          </p:nvPr>
        </p:nvSpPr>
        <p:spPr>
          <a:xfrm>
            <a:off x="766444" y="1411550"/>
            <a:ext cx="11083327" cy="5220069"/>
          </a:xfrm>
        </p:spPr>
        <p:txBody>
          <a:bodyPr/>
          <a:lstStyle/>
          <a:p>
            <a:r>
              <a:rPr lang="en-US" sz="2400" dirty="0"/>
              <a:t>Normalization:</a:t>
            </a:r>
          </a:p>
          <a:p>
            <a:endParaRPr lang="en-US" sz="2400" dirty="0"/>
          </a:p>
          <a:p>
            <a:endParaRPr lang="en-US" sz="2400" dirty="0"/>
          </a:p>
          <a:p>
            <a:endParaRPr lang="en-US" sz="2400" dirty="0"/>
          </a:p>
          <a:p>
            <a:endParaRPr lang="en-IN" dirty="0"/>
          </a:p>
        </p:txBody>
      </p:sp>
      <p:pic>
        <p:nvPicPr>
          <p:cNvPr id="7" name="Picture 6">
            <a:extLst>
              <a:ext uri="{FF2B5EF4-FFF2-40B4-BE49-F238E27FC236}">
                <a16:creationId xmlns:a16="http://schemas.microsoft.com/office/drawing/2014/main" id="{02C97F26-7B33-4C87-A5BE-1EAEF8C50798}"/>
              </a:ext>
            </a:extLst>
          </p:cNvPr>
          <p:cNvPicPr>
            <a:picLocks noChangeAspect="1"/>
          </p:cNvPicPr>
          <p:nvPr/>
        </p:nvPicPr>
        <p:blipFill>
          <a:blip r:embed="rId2"/>
          <a:stretch>
            <a:fillRect/>
          </a:stretch>
        </p:blipFill>
        <p:spPr>
          <a:xfrm>
            <a:off x="777240" y="1916711"/>
            <a:ext cx="11083327" cy="4714908"/>
          </a:xfrm>
          <a:prstGeom prst="rect">
            <a:avLst/>
          </a:prstGeom>
        </p:spPr>
      </p:pic>
    </p:spTree>
    <p:extLst>
      <p:ext uri="{BB962C8B-B14F-4D97-AF65-F5344CB8AC3E}">
        <p14:creationId xmlns:p14="http://schemas.microsoft.com/office/powerpoint/2010/main" val="3921074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38EA-5EA4-44EC-AF5B-A1DCB3EACC87}"/>
              </a:ext>
            </a:extLst>
          </p:cNvPr>
          <p:cNvSpPr>
            <a:spLocks noGrp="1"/>
          </p:cNvSpPr>
          <p:nvPr>
            <p:ph type="title"/>
          </p:nvPr>
        </p:nvSpPr>
        <p:spPr>
          <a:xfrm>
            <a:off x="777240" y="365125"/>
            <a:ext cx="10659110" cy="815605"/>
          </a:xfrm>
          <a:solidFill>
            <a:schemeClr val="tx1"/>
          </a:solidFill>
        </p:spPr>
        <p:txBody>
          <a:bodyPr>
            <a:normAutofit fontScale="90000"/>
          </a:bodyPr>
          <a:lstStyle/>
          <a:p>
            <a:pPr algn="ctr"/>
            <a:r>
              <a:rPr lang="en-US" dirty="0">
                <a:solidFill>
                  <a:schemeClr val="bg1"/>
                </a:solidFill>
              </a:rPr>
              <a:t>E.D.A</a:t>
            </a:r>
            <a:endParaRPr lang="en-IN" dirty="0">
              <a:solidFill>
                <a:schemeClr val="bg1"/>
              </a:solidFill>
            </a:endParaRPr>
          </a:p>
        </p:txBody>
      </p:sp>
      <p:sp>
        <p:nvSpPr>
          <p:cNvPr id="3" name="Content Placeholder 2">
            <a:extLst>
              <a:ext uri="{FF2B5EF4-FFF2-40B4-BE49-F238E27FC236}">
                <a16:creationId xmlns:a16="http://schemas.microsoft.com/office/drawing/2014/main" id="{397F9086-A621-4744-9F9A-D14B22438770}"/>
              </a:ext>
            </a:extLst>
          </p:cNvPr>
          <p:cNvSpPr>
            <a:spLocks noGrp="1"/>
          </p:cNvSpPr>
          <p:nvPr>
            <p:ph sz="half" idx="1"/>
          </p:nvPr>
        </p:nvSpPr>
        <p:spPr>
          <a:xfrm>
            <a:off x="777240" y="1825624"/>
            <a:ext cx="5394961" cy="4948037"/>
          </a:xfrm>
        </p:spPr>
        <p:txBody>
          <a:bodyPr/>
          <a:lstStyle/>
          <a:p>
            <a:r>
              <a:rPr lang="en-US" sz="2400" dirty="0"/>
              <a:t>Some Visualizations :</a:t>
            </a:r>
          </a:p>
          <a:p>
            <a:endParaRPr lang="en-US" sz="2400" dirty="0"/>
          </a:p>
          <a:p>
            <a:endParaRPr lang="en-US" sz="2400" dirty="0"/>
          </a:p>
          <a:p>
            <a:endParaRPr lang="en-IN" dirty="0"/>
          </a:p>
        </p:txBody>
      </p:sp>
      <p:pic>
        <p:nvPicPr>
          <p:cNvPr id="11" name="Content Placeholder 9">
            <a:extLst>
              <a:ext uri="{FF2B5EF4-FFF2-40B4-BE49-F238E27FC236}">
                <a16:creationId xmlns:a16="http://schemas.microsoft.com/office/drawing/2014/main" id="{06717E3E-F24C-4D70-8D19-0C95CF2E148F}"/>
              </a:ext>
            </a:extLst>
          </p:cNvPr>
          <p:cNvPicPr>
            <a:picLocks noChangeAspect="1"/>
          </p:cNvPicPr>
          <p:nvPr/>
        </p:nvPicPr>
        <p:blipFill>
          <a:blip r:embed="rId2"/>
          <a:stretch>
            <a:fillRect/>
          </a:stretch>
        </p:blipFill>
        <p:spPr>
          <a:xfrm>
            <a:off x="849039" y="2317072"/>
            <a:ext cx="5323162" cy="4088614"/>
          </a:xfrm>
          <a:prstGeom prst="rect">
            <a:avLst/>
          </a:prstGeom>
        </p:spPr>
      </p:pic>
      <p:pic>
        <p:nvPicPr>
          <p:cNvPr id="15" name="Content Placeholder 14">
            <a:extLst>
              <a:ext uri="{FF2B5EF4-FFF2-40B4-BE49-F238E27FC236}">
                <a16:creationId xmlns:a16="http://schemas.microsoft.com/office/drawing/2014/main" id="{9715594E-D05C-4298-BA57-58C1A9C16ABE}"/>
              </a:ext>
            </a:extLst>
          </p:cNvPr>
          <p:cNvPicPr>
            <a:picLocks noGrp="1" noChangeAspect="1"/>
          </p:cNvPicPr>
          <p:nvPr>
            <p:ph sz="half" idx="2"/>
          </p:nvPr>
        </p:nvPicPr>
        <p:blipFill>
          <a:blip r:embed="rId3"/>
          <a:stretch>
            <a:fillRect/>
          </a:stretch>
        </p:blipFill>
        <p:spPr>
          <a:xfrm>
            <a:off x="6239836" y="2317072"/>
            <a:ext cx="5753895" cy="4088614"/>
          </a:xfrm>
        </p:spPr>
      </p:pic>
    </p:spTree>
    <p:extLst>
      <p:ext uri="{BB962C8B-B14F-4D97-AF65-F5344CB8AC3E}">
        <p14:creationId xmlns:p14="http://schemas.microsoft.com/office/powerpoint/2010/main" val="1379892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38EA-5EA4-44EC-AF5B-A1DCB3EACC87}"/>
              </a:ext>
            </a:extLst>
          </p:cNvPr>
          <p:cNvSpPr>
            <a:spLocks noGrp="1"/>
          </p:cNvSpPr>
          <p:nvPr>
            <p:ph type="title"/>
          </p:nvPr>
        </p:nvSpPr>
        <p:spPr>
          <a:xfrm>
            <a:off x="777240" y="365126"/>
            <a:ext cx="10659110" cy="593662"/>
          </a:xfrm>
          <a:solidFill>
            <a:schemeClr val="tx1"/>
          </a:solidFill>
        </p:spPr>
        <p:txBody>
          <a:bodyPr>
            <a:normAutofit fontScale="90000"/>
          </a:bodyPr>
          <a:lstStyle/>
          <a:p>
            <a:pPr algn="ctr"/>
            <a:r>
              <a:rPr lang="en-US" dirty="0">
                <a:solidFill>
                  <a:schemeClr val="bg1"/>
                </a:solidFill>
              </a:rPr>
              <a:t>E.D.A</a:t>
            </a:r>
            <a:endParaRPr lang="en-IN" dirty="0">
              <a:solidFill>
                <a:schemeClr val="bg1"/>
              </a:solidFill>
            </a:endParaRPr>
          </a:p>
        </p:txBody>
      </p:sp>
      <p:sp>
        <p:nvSpPr>
          <p:cNvPr id="3" name="Content Placeholder 2">
            <a:extLst>
              <a:ext uri="{FF2B5EF4-FFF2-40B4-BE49-F238E27FC236}">
                <a16:creationId xmlns:a16="http://schemas.microsoft.com/office/drawing/2014/main" id="{397F9086-A621-4744-9F9A-D14B22438770}"/>
              </a:ext>
            </a:extLst>
          </p:cNvPr>
          <p:cNvSpPr>
            <a:spLocks noGrp="1"/>
          </p:cNvSpPr>
          <p:nvPr>
            <p:ph sz="half" idx="1"/>
          </p:nvPr>
        </p:nvSpPr>
        <p:spPr>
          <a:xfrm>
            <a:off x="777240" y="1642370"/>
            <a:ext cx="5383863" cy="4643020"/>
          </a:xfrm>
        </p:spPr>
        <p:txBody>
          <a:bodyPr/>
          <a:lstStyle/>
          <a:p>
            <a:endParaRPr lang="en-US" sz="2400" dirty="0"/>
          </a:p>
          <a:p>
            <a:endParaRPr lang="en-US" sz="2400" dirty="0"/>
          </a:p>
          <a:p>
            <a:endParaRPr lang="en-IN" dirty="0"/>
          </a:p>
        </p:txBody>
      </p:sp>
      <p:pic>
        <p:nvPicPr>
          <p:cNvPr id="19" name="Picture 18">
            <a:extLst>
              <a:ext uri="{FF2B5EF4-FFF2-40B4-BE49-F238E27FC236}">
                <a16:creationId xmlns:a16="http://schemas.microsoft.com/office/drawing/2014/main" id="{75C2EAB6-D786-4B78-BC82-F036C31D7A40}"/>
              </a:ext>
            </a:extLst>
          </p:cNvPr>
          <p:cNvPicPr>
            <a:picLocks noChangeAspect="1"/>
          </p:cNvPicPr>
          <p:nvPr/>
        </p:nvPicPr>
        <p:blipFill>
          <a:blip r:embed="rId2"/>
          <a:stretch>
            <a:fillRect/>
          </a:stretch>
        </p:blipFill>
        <p:spPr>
          <a:xfrm>
            <a:off x="777240" y="1642370"/>
            <a:ext cx="5383863" cy="4643020"/>
          </a:xfrm>
          <a:prstGeom prst="rect">
            <a:avLst/>
          </a:prstGeom>
        </p:spPr>
      </p:pic>
      <p:pic>
        <p:nvPicPr>
          <p:cNvPr id="23" name="Content Placeholder 22">
            <a:extLst>
              <a:ext uri="{FF2B5EF4-FFF2-40B4-BE49-F238E27FC236}">
                <a16:creationId xmlns:a16="http://schemas.microsoft.com/office/drawing/2014/main" id="{EB4A310A-15E4-4AEC-859C-A87D442F4B08}"/>
              </a:ext>
            </a:extLst>
          </p:cNvPr>
          <p:cNvPicPr>
            <a:picLocks noGrp="1" noChangeAspect="1"/>
          </p:cNvPicPr>
          <p:nvPr>
            <p:ph sz="half" idx="2"/>
          </p:nvPr>
        </p:nvPicPr>
        <p:blipFill>
          <a:blip r:embed="rId3"/>
          <a:stretch>
            <a:fillRect/>
          </a:stretch>
        </p:blipFill>
        <p:spPr>
          <a:xfrm>
            <a:off x="6264890" y="1642370"/>
            <a:ext cx="5088910" cy="4643020"/>
          </a:xfrm>
        </p:spPr>
      </p:pic>
    </p:spTree>
    <p:extLst>
      <p:ext uri="{BB962C8B-B14F-4D97-AF65-F5344CB8AC3E}">
        <p14:creationId xmlns:p14="http://schemas.microsoft.com/office/powerpoint/2010/main" val="2866153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38EA-5EA4-44EC-AF5B-A1DCB3EACC87}"/>
              </a:ext>
            </a:extLst>
          </p:cNvPr>
          <p:cNvSpPr>
            <a:spLocks noGrp="1"/>
          </p:cNvSpPr>
          <p:nvPr>
            <p:ph type="title"/>
          </p:nvPr>
        </p:nvSpPr>
        <p:spPr>
          <a:xfrm>
            <a:off x="777240" y="365125"/>
            <a:ext cx="10659110" cy="771217"/>
          </a:xfrm>
          <a:solidFill>
            <a:schemeClr val="tx1"/>
          </a:solidFill>
        </p:spPr>
        <p:txBody>
          <a:bodyPr>
            <a:normAutofit fontScale="90000"/>
          </a:bodyPr>
          <a:lstStyle/>
          <a:p>
            <a:pPr algn="ctr"/>
            <a:r>
              <a:rPr lang="en-US" dirty="0">
                <a:solidFill>
                  <a:schemeClr val="bg1"/>
                </a:solidFill>
              </a:rPr>
              <a:t>E.D.A</a:t>
            </a:r>
            <a:endParaRPr lang="en-IN" dirty="0">
              <a:solidFill>
                <a:schemeClr val="bg1"/>
              </a:solidFill>
            </a:endParaRPr>
          </a:p>
        </p:txBody>
      </p:sp>
      <p:sp>
        <p:nvSpPr>
          <p:cNvPr id="3" name="Content Placeholder 2">
            <a:extLst>
              <a:ext uri="{FF2B5EF4-FFF2-40B4-BE49-F238E27FC236}">
                <a16:creationId xmlns:a16="http://schemas.microsoft.com/office/drawing/2014/main" id="{397F9086-A621-4744-9F9A-D14B22438770}"/>
              </a:ext>
            </a:extLst>
          </p:cNvPr>
          <p:cNvSpPr>
            <a:spLocks noGrp="1"/>
          </p:cNvSpPr>
          <p:nvPr>
            <p:ph idx="1"/>
          </p:nvPr>
        </p:nvSpPr>
        <p:spPr>
          <a:xfrm>
            <a:off x="777240" y="1624613"/>
            <a:ext cx="10659110" cy="4868261"/>
          </a:xfrm>
        </p:spPr>
        <p:txBody>
          <a:bodyPr/>
          <a:lstStyle/>
          <a:p>
            <a:endParaRPr lang="en-US" sz="2400" dirty="0"/>
          </a:p>
          <a:p>
            <a:endParaRPr lang="en-US" sz="2400" dirty="0"/>
          </a:p>
          <a:p>
            <a:endParaRPr lang="en-IN" dirty="0"/>
          </a:p>
        </p:txBody>
      </p:sp>
      <p:pic>
        <p:nvPicPr>
          <p:cNvPr id="8" name="Picture 7">
            <a:extLst>
              <a:ext uri="{FF2B5EF4-FFF2-40B4-BE49-F238E27FC236}">
                <a16:creationId xmlns:a16="http://schemas.microsoft.com/office/drawing/2014/main" id="{85E666F9-6A7E-4AEB-97B3-B501D49E8406}"/>
              </a:ext>
            </a:extLst>
          </p:cNvPr>
          <p:cNvPicPr>
            <a:picLocks noChangeAspect="1"/>
          </p:cNvPicPr>
          <p:nvPr/>
        </p:nvPicPr>
        <p:blipFill>
          <a:blip r:embed="rId2"/>
          <a:stretch>
            <a:fillRect/>
          </a:stretch>
        </p:blipFill>
        <p:spPr>
          <a:xfrm>
            <a:off x="1482571" y="1322773"/>
            <a:ext cx="9570128" cy="5170101"/>
          </a:xfrm>
          <a:prstGeom prst="rect">
            <a:avLst/>
          </a:prstGeom>
        </p:spPr>
      </p:pic>
    </p:spTree>
    <p:extLst>
      <p:ext uri="{BB962C8B-B14F-4D97-AF65-F5344CB8AC3E}">
        <p14:creationId xmlns:p14="http://schemas.microsoft.com/office/powerpoint/2010/main" val="1151125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38EA-5EA4-44EC-AF5B-A1DCB3EACC87}"/>
              </a:ext>
            </a:extLst>
          </p:cNvPr>
          <p:cNvSpPr>
            <a:spLocks noGrp="1"/>
          </p:cNvSpPr>
          <p:nvPr>
            <p:ph type="title"/>
          </p:nvPr>
        </p:nvSpPr>
        <p:spPr>
          <a:xfrm>
            <a:off x="777240" y="350432"/>
            <a:ext cx="10659110" cy="771217"/>
          </a:xfrm>
          <a:solidFill>
            <a:schemeClr val="tx1"/>
          </a:solidFill>
        </p:spPr>
        <p:txBody>
          <a:bodyPr>
            <a:normAutofit fontScale="90000"/>
          </a:bodyPr>
          <a:lstStyle/>
          <a:p>
            <a:pPr algn="ctr"/>
            <a:r>
              <a:rPr lang="en-US" dirty="0">
                <a:solidFill>
                  <a:schemeClr val="bg1"/>
                </a:solidFill>
              </a:rPr>
              <a:t>E.D.A</a:t>
            </a:r>
            <a:endParaRPr lang="en-IN" dirty="0">
              <a:solidFill>
                <a:schemeClr val="bg1"/>
              </a:solidFill>
            </a:endParaRPr>
          </a:p>
        </p:txBody>
      </p:sp>
      <p:sp>
        <p:nvSpPr>
          <p:cNvPr id="3" name="Content Placeholder 2">
            <a:extLst>
              <a:ext uri="{FF2B5EF4-FFF2-40B4-BE49-F238E27FC236}">
                <a16:creationId xmlns:a16="http://schemas.microsoft.com/office/drawing/2014/main" id="{397F9086-A621-4744-9F9A-D14B22438770}"/>
              </a:ext>
            </a:extLst>
          </p:cNvPr>
          <p:cNvSpPr>
            <a:spLocks noGrp="1"/>
          </p:cNvSpPr>
          <p:nvPr>
            <p:ph idx="1"/>
          </p:nvPr>
        </p:nvSpPr>
        <p:spPr>
          <a:xfrm>
            <a:off x="777240" y="1331651"/>
            <a:ext cx="10659110" cy="5161224"/>
          </a:xfrm>
        </p:spPr>
        <p:txBody>
          <a:bodyPr/>
          <a:lstStyle/>
          <a:p>
            <a:r>
              <a:rPr lang="en-US" sz="2400" dirty="0"/>
              <a:t>PPS:</a:t>
            </a:r>
          </a:p>
          <a:p>
            <a:endParaRPr lang="en-US" sz="2400" dirty="0"/>
          </a:p>
          <a:p>
            <a:endParaRPr lang="en-US" sz="2400" dirty="0"/>
          </a:p>
          <a:p>
            <a:endParaRPr lang="en-US" sz="2400" dirty="0"/>
          </a:p>
          <a:p>
            <a:endParaRPr lang="en-IN" dirty="0"/>
          </a:p>
        </p:txBody>
      </p:sp>
      <p:pic>
        <p:nvPicPr>
          <p:cNvPr id="9" name="Picture 8">
            <a:extLst>
              <a:ext uri="{FF2B5EF4-FFF2-40B4-BE49-F238E27FC236}">
                <a16:creationId xmlns:a16="http://schemas.microsoft.com/office/drawing/2014/main" id="{0CB3F7C7-ECE6-4FE0-825D-2C4B21C993FA}"/>
              </a:ext>
            </a:extLst>
          </p:cNvPr>
          <p:cNvPicPr>
            <a:picLocks noChangeAspect="1"/>
          </p:cNvPicPr>
          <p:nvPr/>
        </p:nvPicPr>
        <p:blipFill>
          <a:blip r:embed="rId2"/>
          <a:stretch>
            <a:fillRect/>
          </a:stretch>
        </p:blipFill>
        <p:spPr>
          <a:xfrm>
            <a:off x="909637" y="1704514"/>
            <a:ext cx="10418270" cy="4788362"/>
          </a:xfrm>
          <a:prstGeom prst="rect">
            <a:avLst/>
          </a:prstGeom>
        </p:spPr>
      </p:pic>
    </p:spTree>
    <p:extLst>
      <p:ext uri="{BB962C8B-B14F-4D97-AF65-F5344CB8AC3E}">
        <p14:creationId xmlns:p14="http://schemas.microsoft.com/office/powerpoint/2010/main" val="1886269675"/>
      </p:ext>
    </p:extLst>
  </p:cSld>
  <p:clrMapOvr>
    <a:masterClrMapping/>
  </p:clrMapOvr>
</p:sld>
</file>

<file path=ppt/theme/theme1.xml><?xml version="1.0" encoding="utf-8"?>
<a:theme xmlns:a="http://schemas.openxmlformats.org/drawingml/2006/main" name="Confetti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emplate>TM03457464[[fn=Dividend]]</Template>
  <TotalTime>553</TotalTime>
  <Words>434</Words>
  <Application>Microsoft Office PowerPoint</Application>
  <PresentationFormat>Widescreen</PresentationFormat>
  <Paragraphs>121</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Gill Sans Nova</vt:lpstr>
      <vt:lpstr>ConfettiVTI</vt:lpstr>
      <vt:lpstr>Classification of Myocardial Infarction</vt:lpstr>
      <vt:lpstr>Business Objective</vt:lpstr>
      <vt:lpstr>Architecture - Flow</vt:lpstr>
      <vt:lpstr>Data Set Details</vt:lpstr>
      <vt:lpstr>E.D.A</vt:lpstr>
      <vt:lpstr>E.D.A</vt:lpstr>
      <vt:lpstr>E.D.A</vt:lpstr>
      <vt:lpstr>E.D.A</vt:lpstr>
      <vt:lpstr>E.D.A</vt:lpstr>
      <vt:lpstr>Model Building</vt:lpstr>
      <vt:lpstr>Model Building</vt:lpstr>
      <vt:lpstr>THANK YOU</vt:lpstr>
      <vt:lpstr>E.D.A AND F.E</vt:lpstr>
      <vt:lpstr>E.D.A AND F.E</vt:lpstr>
      <vt:lpstr>PowerPoint Presentation</vt:lpstr>
      <vt:lpstr>E.D.A AND F.E</vt:lpstr>
      <vt:lpstr>PowerPoint Presentation</vt:lpstr>
      <vt:lpstr>SENTIMENT ANALYSIS</vt:lpstr>
      <vt:lpstr>BRIDGING S.A AND M.B</vt:lpstr>
      <vt:lpstr>MODEL BUILDING…  V-COUNT</vt:lpstr>
      <vt:lpstr>MODEL BUILDING…  V-COUNT</vt:lpstr>
      <vt:lpstr>MODEL COMPARISON</vt:lpstr>
      <vt:lpstr>MODEL BUILDING…    TF-IDF</vt:lpstr>
      <vt:lpstr>MODEL BUILDING…    TF-IDF</vt:lpstr>
      <vt:lpstr>MODEL BUILDING…   TF-IDF</vt:lpstr>
      <vt:lpstr>MODEL BUILDING…   TF-IDF</vt:lpstr>
      <vt:lpstr>MODEL COMPARISON</vt:lpstr>
      <vt:lpstr>MODEL BUILDING…  NO SPLIT</vt:lpstr>
      <vt:lpstr>MODEL BUILDING…  NO SPLIT</vt:lpstr>
      <vt:lpstr>MODEL BUILDING…  NO SPLIT</vt:lpstr>
      <vt:lpstr>MODEL BUILDING…  NO SPLIT</vt:lpstr>
      <vt:lpstr>MODEL COMPARISON</vt:lpstr>
      <vt:lpstr>MODEL COMPARISON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Jeswyn Moses</dc:creator>
  <cp:lastModifiedBy>Chetan Patil</cp:lastModifiedBy>
  <cp:revision>64</cp:revision>
  <dcterms:created xsi:type="dcterms:W3CDTF">2021-07-23T10:39:32Z</dcterms:created>
  <dcterms:modified xsi:type="dcterms:W3CDTF">2021-09-18T12:25:48Z</dcterms:modified>
</cp:coreProperties>
</file>